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8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20" r:id="rId18"/>
    <p:sldId id="321" r:id="rId19"/>
    <p:sldId id="322" r:id="rId20"/>
    <p:sldId id="323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3" autoAdjust="0"/>
  </p:normalViewPr>
  <p:slideViewPr>
    <p:cSldViewPr>
      <p:cViewPr varScale="1">
        <p:scale>
          <a:sx n="67" d="100"/>
          <a:sy n="67" d="100"/>
        </p:scale>
        <p:origin x="1248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emf"/><Relationship Id="rId5" Type="http://schemas.openxmlformats.org/officeDocument/2006/relationships/image" Target="../media/image10.wmf"/><Relationship Id="rId4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336E7-F42F-4A2E-9F47-4CAB93D18031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9DC25-1DF3-4044-A1F0-C27348374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799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ED9701B-4197-4FE5-B5DA-5416DC1669A5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8033A-B298-4829-B013-FB02CFC1E8B2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322D89-321D-4885-89B2-A0E512222A49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6247-266E-48C6-8B14-289F25875231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5BE9-30F8-4EBE-A9C2-AB249A42BA31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7E2C2CD-497C-4296-A0B9-87C9C1109BD9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5E19621-E3B2-4562-A73B-168B240E71B6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16C8-561B-4A8C-9EFE-F6FCC4B46780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F784-2C90-4317-995F-7291EE975927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36A7-51C4-461E-A63E-A4F97ED44C5C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D3C3FD1-F0F2-4061-8913-C3CEB2D6BA24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97045A6-C381-463D-A4BA-F030581BD3A5}" type="datetime1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3.bin"/><Relationship Id="rId26" Type="http://schemas.openxmlformats.org/officeDocument/2006/relationships/oleObject" Target="../embeddings/oleObject21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6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5.bin"/><Relationship Id="rId29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9.bin"/><Relationship Id="rId32" Type="http://schemas.openxmlformats.org/officeDocument/2006/relationships/oleObject" Target="../embeddings/oleObject24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8.bin"/><Relationship Id="rId28" Type="http://schemas.openxmlformats.org/officeDocument/2006/relationships/oleObject" Target="../embeddings/oleObject22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4.bin"/><Relationship Id="rId31" Type="http://schemas.openxmlformats.org/officeDocument/2006/relationships/image" Target="../media/image11.e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7.bin"/><Relationship Id="rId27" Type="http://schemas.openxmlformats.org/officeDocument/2006/relationships/image" Target="../media/image9.emf"/><Relationship Id="rId30" Type="http://schemas.openxmlformats.org/officeDocument/2006/relationships/oleObject" Target="../embeddings/oleObject2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/>
              <a:t>方差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5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假设随机变量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为常数，则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假设随机变量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依概率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/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 smtClean="0"/>
                  <a:t>取值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𝒌𝑬</m:t>
                    </m:r>
                    <m:r>
                      <a:rPr lang="en-US" altLang="zh-CN" b="1" i="1" dirty="0" smtClean="0">
                        <a:latin typeface="Cambria Math"/>
                      </a:rPr>
                      <m:t>[</m:t>
                    </m:r>
                    <m:r>
                      <a:rPr lang="en-US" altLang="zh-CN" b="1" i="1" dirty="0" smtClean="0">
                        <a:latin typeface="Cambria Math"/>
                      </a:rPr>
                      <m:t>𝑿</m:t>
                    </m:r>
                    <m:r>
                      <a:rPr lang="en-US" altLang="zh-CN" b="1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依概率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/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 smtClean="0"/>
                  <a:t>取值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e>
                    </m:d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𝑬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直觉上而言，当随机变量取值越接近期望，方差越小；反之方差越大。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9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方差的性质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𝑪</m:t>
                    </m:r>
                  </m:oMath>
                </a14:m>
                <a:r>
                  <a:rPr lang="zh-CN" altLang="en-US" dirty="0" smtClean="0"/>
                  <a:t>为常数，则有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为随机变量，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𝑪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zh-CN" altLang="en-US" dirty="0" smtClean="0"/>
                  <a:t>常数，则有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𝑪𝑿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𝑪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dirty="0"/>
                  <a:t>特别</a:t>
                </a:r>
                <a:r>
                  <a:rPr lang="zh-CN" altLang="en-US" dirty="0" smtClean="0"/>
                  <a:t>地，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99792" y="5138028"/>
            <a:ext cx="40324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方差是否具有线性性质？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8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协方差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定义随机变量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间的协方差</a:t>
                </a:r>
                <a:r>
                  <a:rPr lang="en-US" altLang="zh-CN" dirty="0" smtClean="0"/>
                  <a:t>(covariance)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0" smtClean="0">
                          <a:latin typeface="Cambria Math"/>
                        </a:rPr>
                        <m:t>𝐜𝐨𝐯</m:t>
                      </m:r>
                      <m:d>
                        <m:d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sz="32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3200" b="1" i="1" smtClean="0">
                              <a:latin typeface="Cambria Math"/>
                            </a:rPr>
                            <m:t>𝒀</m:t>
                          </m:r>
                        </m:e>
                      </m:d>
                      <m:r>
                        <a:rPr lang="en-US" altLang="zh-CN" sz="32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sz="32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3200" b="1" i="1" smtClean="0">
                                  <a:latin typeface="Cambria Math"/>
                                </a:rPr>
                                <m:t>𝑬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latin typeface="Cambria Math"/>
                                </a:rPr>
                                <m:t>𝒀</m:t>
                              </m:r>
                              <m:r>
                                <a:rPr lang="en-US" altLang="zh-CN" sz="32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3200" b="1" i="1" smtClean="0">
                                  <a:latin typeface="Cambria Math"/>
                                </a:rPr>
                                <m:t>𝑬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/>
                                    </a:rPr>
                                    <m:t>𝒀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32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𝑬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[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𝑿𝒀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]−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sz="3200" b="1" i="1" smtClean="0">
                          <a:latin typeface="Cambria Math"/>
                        </a:rPr>
                        <m:t>⋅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𝑬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[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𝒀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altLang="zh-CN" sz="3200" dirty="0" smtClean="0"/>
              </a:p>
              <a:p>
                <a:pPr marL="0" indent="0">
                  <a:buNone/>
                </a:pPr>
                <a:r>
                  <a:rPr lang="zh-CN" altLang="en-US" sz="3200" dirty="0" smtClean="0"/>
                  <a:t>特别地，</a:t>
                </a:r>
                <a14:m>
                  <m:oMath xmlns:m="http://schemas.openxmlformats.org/officeDocument/2006/math">
                    <m:r>
                      <a:rPr lang="en-US" altLang="zh-CN" sz="3200" b="1" i="0" dirty="0">
                        <a:latin typeface="Cambria Math"/>
                      </a:rPr>
                      <m:t>𝐜𝐨</m:t>
                    </m:r>
                    <m:r>
                      <a:rPr lang="en-US" altLang="zh-CN" sz="3200" b="1" i="0" dirty="0" smtClean="0">
                        <a:latin typeface="Cambria Math"/>
                      </a:rPr>
                      <m:t>𝐯</m:t>
                    </m:r>
                    <m:d>
                      <m:dPr>
                        <m:ctrlP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dirty="0" smtClean="0">
                            <a:latin typeface="Cambria Math"/>
                          </a:rPr>
                          <m:t>𝑿</m:t>
                        </m:r>
                        <m:r>
                          <a:rPr lang="en-US" altLang="zh-CN" sz="3200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3200" b="1" i="1" dirty="0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sz="3200" b="1" i="1" dirty="0" smtClean="0">
                        <a:latin typeface="Cambria Math"/>
                      </a:rPr>
                      <m:t>=</m:t>
                    </m:r>
                    <m:r>
                      <a:rPr lang="en-US" altLang="zh-CN" sz="3200" b="1" i="1" dirty="0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dirty="0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sz="3200" b="1" i="1" dirty="0" smtClean="0">
                        <a:latin typeface="Cambria Math"/>
                      </a:rPr>
                      <m:t>.</m:t>
                    </m:r>
                  </m:oMath>
                </a14:m>
                <a:endParaRPr lang="en-US" altLang="zh-CN" sz="3200" i="1" dirty="0" smtClean="0"/>
              </a:p>
              <a:p>
                <a:pPr marL="0" indent="0">
                  <a:buNone/>
                </a:pPr>
                <a:endParaRPr lang="en-US" altLang="zh-CN" sz="3200" dirty="0"/>
              </a:p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±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sz="3200" b="1" i="1" smtClean="0">
                        <a:latin typeface="Cambria Math"/>
                      </a:rPr>
                      <m:t>=</m:t>
                    </m:r>
                    <m:r>
                      <a:rPr lang="en-US" altLang="zh-CN" sz="3200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sz="3200" b="1" i="1" smtClean="0">
                        <a:latin typeface="Cambria Math"/>
                      </a:rPr>
                      <m:t>+</m:t>
                    </m:r>
                    <m:r>
                      <a:rPr lang="en-US" altLang="zh-CN" sz="3200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sz="3200" b="1" i="1" smtClean="0">
                        <a:latin typeface="Cambria Math"/>
                      </a:rPr>
                      <m:t>±</m:t>
                    </m:r>
                    <m:r>
                      <a:rPr lang="en-US" altLang="zh-CN" sz="3200" b="1" i="1" smtClean="0">
                        <a:latin typeface="Cambria Math"/>
                      </a:rPr>
                      <m:t>𝟐</m:t>
                    </m:r>
                    <m:r>
                      <a:rPr lang="en-US" altLang="zh-CN" sz="3200" b="1" i="0" smtClean="0">
                        <a:latin typeface="Cambria Math"/>
                      </a:rPr>
                      <m:t>𝐜𝐨𝐯</m:t>
                    </m:r>
                    <m:r>
                      <a:rPr lang="en-US" altLang="zh-CN" sz="3200" b="1" i="1" smtClean="0">
                        <a:latin typeface="Cambria Math"/>
                      </a:rPr>
                      <m:t>(</m:t>
                    </m:r>
                    <m:r>
                      <a:rPr lang="en-US" altLang="zh-CN" sz="3200" b="1" i="1" smtClean="0">
                        <a:latin typeface="Cambria Math"/>
                      </a:rPr>
                      <m:t>𝑿</m:t>
                    </m:r>
                    <m:r>
                      <a:rPr lang="en-US" altLang="zh-CN" sz="3200" b="1" i="1" smtClean="0">
                        <a:latin typeface="Cambria Math"/>
                      </a:rPr>
                      <m:t>,</m:t>
                    </m:r>
                    <m:r>
                      <a:rPr lang="en-US" altLang="zh-CN" sz="3200" b="1" i="1" smtClean="0">
                        <a:latin typeface="Cambria Math"/>
                      </a:rPr>
                      <m:t>𝒀</m:t>
                    </m:r>
                    <m:r>
                      <a:rPr lang="en-US" altLang="zh-CN" sz="3200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32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945" t="-2171" r="-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71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协方差的基本性质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𝐜𝐨𝐯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𝒄</m:t>
                    </m:r>
                  </m:oMath>
                </a14:m>
                <a:r>
                  <a:rPr lang="zh-CN" altLang="en-US" dirty="0" smtClean="0"/>
                  <a:t>为常数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𝐜𝐨𝐯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0" smtClean="0">
                        <a:latin typeface="Cambria Math"/>
                      </a:rPr>
                      <m:t>𝐜𝐨𝐯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𝐜𝐨𝐯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𝒃𝒀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𝒂𝒃</m:t>
                    </m:r>
                    <m:r>
                      <a:rPr lang="en-US" altLang="zh-CN" b="1" i="0" smtClean="0">
                        <a:latin typeface="Cambria Math"/>
                      </a:rPr>
                      <m:t>𝐜𝐨𝐯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𝒂</m:t>
                    </m:r>
                    <m:r>
                      <a:rPr lang="en-US" altLang="zh-CN" b="1" i="1" dirty="0" smtClean="0">
                        <a:latin typeface="Cambria Math"/>
                      </a:rPr>
                      <m:t>,</m:t>
                    </m:r>
                    <m:r>
                      <a:rPr lang="en-US" altLang="zh-CN" b="1" i="1" dirty="0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为常数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/>
                      </a:rPr>
                      <m:t>𝐜𝐨𝐯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dirty="0" smtClean="0">
                                <a:latin typeface="Cambria Math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zh-CN" b="1" i="0" dirty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0" dirty="0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dirty="0" smtClean="0">
                                <a:latin typeface="Cambria Math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zh-CN" b="1" i="0" dirty="0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0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0" dirty="0" smtClean="0">
                            <a:latin typeface="Cambria Math"/>
                          </a:rPr>
                          <m:t>𝐘</m:t>
                        </m:r>
                      </m:e>
                    </m:d>
                    <m:r>
                      <a:rPr lang="en-US" altLang="zh-CN" b="1" i="0" dirty="0" smtClean="0">
                        <a:latin typeface="Cambria Math"/>
                      </a:rPr>
                      <m:t>=</m:t>
                    </m:r>
                    <m:r>
                      <a:rPr lang="en-US" altLang="zh-CN" b="1" i="0" dirty="0" smtClean="0">
                        <a:latin typeface="Cambria Math"/>
                      </a:rPr>
                      <m:t>𝐜𝐨𝐯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dirty="0" smtClean="0">
                                <a:latin typeface="Cambria Math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zh-CN" b="1" i="0" dirty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0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0" dirty="0" smtClean="0">
                            <a:latin typeface="Cambria Math"/>
                          </a:rPr>
                          <m:t>𝐘</m:t>
                        </m:r>
                      </m:e>
                    </m:d>
                    <m:r>
                      <a:rPr lang="en-US" altLang="zh-CN" b="1" i="0" dirty="0" smtClean="0">
                        <a:latin typeface="Cambria Math"/>
                      </a:rPr>
                      <m:t>+</m:t>
                    </m:r>
                    <m:r>
                      <a:rPr lang="en-US" altLang="zh-CN" b="1" i="0" dirty="0" smtClean="0">
                        <a:latin typeface="Cambria Math"/>
                      </a:rPr>
                      <m:t>𝐜𝐨𝐯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dirty="0" smtClean="0">
                                <a:latin typeface="Cambria Math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zh-CN" b="1" i="0" dirty="0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0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0" dirty="0" smtClean="0">
                            <a:latin typeface="Cambria Math"/>
                          </a:rPr>
                          <m:t>𝐘</m:t>
                        </m:r>
                      </m:e>
                    </m:d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t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6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协方差的性质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独立，则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/>
                        </a:rPr>
                        <m:t>𝐜𝐨𝐯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𝒀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altLang="zh-CN" i="1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亦即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𝑿𝒀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⋅</m:t>
                      </m:r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𝒀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因此，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𝑿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±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𝒀</m:t>
                          </m:r>
                        </m:e>
                      </m:d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r>
                        <a:rPr lang="en-US" altLang="zh-CN" sz="2800" i="1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r>
                        <a:rPr lang="en-US" altLang="zh-CN" sz="2800" i="1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𝒀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 smtClean="0"/>
                  <a:t>注：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𝐜𝐨𝐯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不意味着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独立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09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随机变量和的方差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对于有限个随机变量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dirty="0" smtClean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𝑫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𝒋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</m:sub>
                        <m:sup/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𝐜𝐨𝐯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特别地，若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两两独立</a:t>
                </a:r>
                <a:r>
                  <a:rPr lang="zh-CN" altLang="en-US" dirty="0" smtClean="0"/>
                  <a:t>，则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/>
                            </a:rPr>
                            <m:t>𝒊</m:t>
                          </m:r>
                          <m:r>
                            <a:rPr lang="en-US" altLang="zh-CN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n-US" altLang="zh-CN" i="1">
                              <a:latin typeface="Cambria Math"/>
                            </a:rPr>
                            <m:t>𝑫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7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切比雪夫</a:t>
            </a:r>
            <a:r>
              <a:rPr lang="en-US" altLang="zh-CN" dirty="0" smtClean="0"/>
              <a:t>(Chebyshev)</a:t>
            </a:r>
            <a:r>
              <a:rPr lang="zh-CN" altLang="en-US" dirty="0" smtClean="0"/>
              <a:t>不等式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5903568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对于任意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𝒂</m:t>
                    </m:r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𝑬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r>
                          <a:rPr lang="en-US" altLang="zh-CN" b="1" i="1" smtClean="0">
                            <a:latin typeface="Cambria Math"/>
                          </a:rPr>
                          <m:t>≥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𝑫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.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证明：应用马尔可夫不等式，有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𝑬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𝑬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𝑬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𝑿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𝑬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r>
                        <a:rPr lang="en-US" altLang="zh-CN" b="1" i="1" smtClean="0">
                          <a:latin typeface="Cambria Math"/>
                        </a:rPr>
                        <m:t>𝑿</m:t>
                      </m:r>
                      <m:r>
                        <a:rPr lang="en-US" altLang="zh-CN" b="1" i="1" smtClean="0">
                          <a:latin typeface="Cambria Math"/>
                        </a:rPr>
                        <m:t>)/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5903568" cy="4495800"/>
              </a:xfrm>
              <a:blipFill rotWithShape="1">
                <a:blip r:embed="rId2"/>
                <a:stretch>
                  <a:fillRect l="-2273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654221"/>
            <a:ext cx="2452687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23528" y="1600200"/>
                <a:ext cx="8442520" cy="4495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800" dirty="0" smtClean="0"/>
                  <a:t>抛一枚匀质硬币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800" dirty="0" smtClean="0"/>
                  <a:t>次，考虑出现至少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𝟑</m:t>
                    </m:r>
                    <m:r>
                      <a:rPr lang="en-US" altLang="zh-CN" sz="2800" b="1" i="1" smtClean="0">
                        <a:latin typeface="Cambria Math"/>
                      </a:rPr>
                      <m:t>𝒏</m:t>
                    </m:r>
                    <m:r>
                      <a:rPr lang="en-US" altLang="zh-CN" sz="2800" b="1" i="1" smtClean="0">
                        <a:latin typeface="Cambria Math"/>
                      </a:rPr>
                      <m:t>/</m:t>
                    </m:r>
                    <m:r>
                      <a:rPr lang="en-US" altLang="zh-CN" sz="2800" b="1" i="1" smtClean="0">
                        <a:latin typeface="Cambria Math"/>
                      </a:rPr>
                      <m:t>𝟒</m:t>
                    </m:r>
                  </m:oMath>
                </a14:m>
                <a:r>
                  <a:rPr lang="zh-CN" altLang="en-US" sz="2800" dirty="0" smtClean="0"/>
                  <a:t>次正面向上的概率（用切比雪夫不等式）</a:t>
                </a:r>
                <a:endParaRPr lang="en-US" altLang="zh-CN" sz="2800" dirty="0" smtClean="0"/>
              </a:p>
              <a:p>
                <a:r>
                  <a:rPr lang="zh-CN" altLang="en-US" sz="2800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𝑿</m:t>
                    </m:r>
                    <m:r>
                      <a:rPr lang="en-US" altLang="zh-CN" sz="2800" b="1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zh-CN" altLang="en-US" sz="2800" dirty="0" smtClean="0"/>
                  <a:t> 正面向上的次数</a:t>
                </a:r>
                <a:r>
                  <a:rPr lang="en-US" altLang="zh-CN" sz="280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𝑿</m:t>
                    </m:r>
                    <m:r>
                      <a:rPr lang="en-US" altLang="zh-CN" sz="2800" b="1" i="1" smtClean="0">
                        <a:latin typeface="Cambria Math"/>
                      </a:rPr>
                      <m:t>∼</m:t>
                    </m:r>
                    <m:r>
                      <a:rPr lang="en-US" altLang="zh-CN" sz="2800" b="1" i="1" smtClean="0">
                        <a:latin typeface="Cambria Math"/>
                      </a:rPr>
                      <m:t>𝑩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80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/>
                      </a:rPr>
                      <m:t>𝑬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𝑿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)=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𝒏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/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𝟐</m:t>
                    </m:r>
                  </m:oMath>
                </a14:m>
                <a:endParaRPr lang="en-US" altLang="zh-CN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zh-CN" altLang="en-US" sz="2800" b="1" i="1" smtClean="0">
                                  <a:latin typeface="Cambria Math"/>
                                </a:rPr>
                                <m:t>第</m:t>
                              </m:r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zh-CN" altLang="en-US" sz="2800" b="1" i="1" smtClean="0">
                                  <a:latin typeface="Cambria Math"/>
                                </a:rPr>
                                <m:t>次</m:t>
                              </m:r>
                              <m:r>
                                <a:rPr lang="zh-CN" altLang="en-US" sz="2800" i="1">
                                  <a:latin typeface="Cambria Math"/>
                                </a:rPr>
                                <m:t>正面</m:t>
                              </m:r>
                              <m:r>
                                <a:rPr lang="zh-CN" altLang="en-US" sz="2800" i="1" smtClean="0">
                                  <a:latin typeface="Cambria Math"/>
                                </a:rPr>
                                <m:t>向上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                    </m:t>
                              </m:r>
                              <m:r>
                                <a:rPr lang="zh-CN" altLang="en-US" sz="2800" i="1">
                                  <a:latin typeface="Cambria Math"/>
                                </a:rPr>
                                <m:t>否则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8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800" b="1" i="1" smtClean="0"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𝑫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/>
                            </a:rPr>
                            <m:t>𝒏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altLang="zh-CN" sz="2800" dirty="0" smtClean="0"/>
              </a:p>
              <a:p>
                <a:pPr marL="0" indent="0">
                  <a:buNone/>
                </a:pPr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𝑫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23528" y="1600200"/>
                <a:ext cx="8442520" cy="4495800"/>
              </a:xfrm>
              <a:blipFill rotWithShape="1">
                <a:blip r:embed="rId2"/>
                <a:stretch>
                  <a:fillRect l="-1516" t="-2307" r="-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切比雪夫不等式的应用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切比雪夫不等式给出了随机变量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的分布未知情况下，事件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{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𝝐</m:t>
                    </m:r>
                    <m:r>
                      <a:rPr lang="en-US" altLang="zh-CN" b="1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dirty="0" smtClean="0"/>
                  <a:t>的概率的一种估计方法。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例：设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，在不等式中取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𝝐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𝟑</m:t>
                    </m:r>
                    <m:r>
                      <a:rPr lang="en-US" altLang="zh-CN" b="1" i="1" smtClean="0">
                        <a:latin typeface="Cambria Math"/>
                      </a:rPr>
                      <m:t>𝝈</m:t>
                    </m:r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𝟒</m:t>
                    </m:r>
                    <m:r>
                      <a:rPr lang="en-US" altLang="zh-CN" b="1" i="1" smtClean="0">
                        <a:latin typeface="Cambria Math"/>
                      </a:rPr>
                      <m:t>𝝈</m:t>
                    </m:r>
                  </m:oMath>
                </a14:m>
                <a:r>
                  <a:rPr lang="zh-CN" altLang="en-US" dirty="0" smtClean="0"/>
                  <a:t>，则有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𝝈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≥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𝟗</m:t>
                          </m:r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  <m:r>
                        <a:rPr lang="en-US" altLang="zh-CN" b="1" i="1" smtClean="0">
                          <a:latin typeface="Cambria Math"/>
                        </a:rPr>
                        <m:t>.</m:t>
                      </m:r>
                      <m:r>
                        <a:rPr lang="en-US" altLang="zh-CN" b="1" i="1" smtClean="0">
                          <a:latin typeface="Cambria Math"/>
                        </a:rPr>
                        <m:t>𝟖𝟖𝟖𝟗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𝑷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&lt;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𝟒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𝝈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≥</m:t>
                      </m:r>
                      <m:r>
                        <a:rPr lang="en-US" altLang="zh-CN" i="1">
                          <a:latin typeface="Cambria Math"/>
                        </a:rPr>
                        <m:t>𝟏</m:t>
                      </m:r>
                      <m:r>
                        <a:rPr lang="en-US" altLang="zh-CN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𝟏𝟔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𝟎</m:t>
                      </m:r>
                      <m:r>
                        <a:rPr lang="en-US" altLang="zh-CN" i="1">
                          <a:latin typeface="Cambria Math"/>
                        </a:rPr>
                        <m:t>.</m:t>
                      </m:r>
                      <m:r>
                        <a:rPr lang="en-US" altLang="zh-CN" b="1" i="1" smtClean="0">
                          <a:latin typeface="Cambria Math"/>
                        </a:rPr>
                        <m:t>𝟗𝟑𝟕𝟓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r="-1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2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典型离散分布的方差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0-1</a:t>
                </a:r>
                <a:r>
                  <a:rPr lang="zh-CN" altLang="en-US" b="1" dirty="0" smtClean="0"/>
                  <a:t>分布：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𝑩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  <m:r>
                      <a:rPr lang="en-US" altLang="zh-CN" b="1" i="0" smtClean="0">
                        <a:latin typeface="Cambria Math"/>
                      </a:rPr>
                      <m:t>𝟎</m:t>
                    </m:r>
                    <m:r>
                      <a:rPr lang="en-US" altLang="zh-CN" b="1" i="0" smtClean="0">
                        <a:latin typeface="Cambria Math"/>
                      </a:rPr>
                      <m:t>&lt;</m:t>
                    </m:r>
                    <m:r>
                      <a:rPr lang="en-US" altLang="zh-CN" i="1">
                        <a:latin typeface="Cambria Math"/>
                      </a:rPr>
                      <m:t>𝒑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 smtClean="0"/>
                  <a:t>，则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直接计算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二项分布：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𝑿</m:t>
                    </m:r>
                    <m:r>
                      <a:rPr lang="en-US" altLang="zh-CN" i="1">
                        <a:latin typeface="Cambria Math"/>
                      </a:rPr>
                      <m:t>∼</m:t>
                    </m:r>
                    <m:r>
                      <a:rPr lang="en-US" altLang="zh-CN" i="1">
                        <a:latin typeface="Cambria Math"/>
                      </a:rPr>
                      <m:t>𝑩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>
                        <a:latin typeface="Cambria Math"/>
                      </a:rPr>
                      <m:t> </m:t>
                    </m:r>
                    <m:r>
                      <a:rPr lang="en-US" altLang="zh-CN">
                        <a:latin typeface="Cambria Math"/>
                      </a:rPr>
                      <m:t>𝟎</m:t>
                    </m:r>
                    <m:r>
                      <a:rPr lang="en-US" altLang="zh-CN">
                        <a:latin typeface="Cambria Math"/>
                      </a:rPr>
                      <m:t>&lt;</m:t>
                    </m:r>
                    <m:r>
                      <a:rPr lang="en-US" altLang="zh-CN" i="1">
                        <a:latin typeface="Cambria Math"/>
                      </a:rPr>
                      <m:t>𝒑</m:t>
                    </m:r>
                    <m:r>
                      <a:rPr lang="en-US" altLang="zh-CN" i="1">
                        <a:latin typeface="Cambria Math"/>
                      </a:rPr>
                      <m:t>&lt;</m:t>
                    </m:r>
                    <m:r>
                      <a:rPr lang="en-US" altLang="zh-CN" i="1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/>
                  <a:t>，则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𝒏</m:t>
                      </m:r>
                      <m:r>
                        <a:rPr lang="en-US" altLang="zh-CN" i="1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𝒑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引入</a:t>
                </a:r>
                <a:r>
                  <a:rPr lang="en-US" altLang="zh-CN" dirty="0" smtClean="0"/>
                  <a:t>0-1</a:t>
                </a:r>
                <a:r>
                  <a:rPr lang="zh-CN" altLang="en-US" dirty="0" smtClean="0"/>
                  <a:t>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/>
                  <a:t>指示事件是否发生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根据独立性得，</a:t>
                </a:r>
                <a:endParaRPr lang="en-US" altLang="zh-CN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𝑫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𝒏𝒑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34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克服均值</a:t>
            </a:r>
            <a:r>
              <a:rPr lang="en-US" altLang="zh-CN" dirty="0" smtClean="0"/>
              <a:t>/</a:t>
            </a:r>
            <a:r>
              <a:rPr lang="zh-CN" altLang="en-US" dirty="0" smtClean="0"/>
              <a:t>期望的局限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279832" cy="47091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 smtClean="0"/>
                  <a:t>均值在很多场合的分布情况刻画不准确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为随机变量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对于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𝒎</m:t>
                    </m:r>
                    <m:r>
                      <a:rPr lang="en-US" altLang="zh-CN" b="1" i="1" smtClean="0">
                        <a:latin typeface="Cambria Math"/>
                      </a:rPr>
                      <m:t>∈</m:t>
                    </m:r>
                    <m:r>
                      <a:rPr lang="en-US" altLang="zh-CN" b="1" i="1" smtClean="0">
                        <a:latin typeface="Cambria Math"/>
                      </a:rPr>
                      <m:t>𝑹</m:t>
                    </m:r>
                  </m:oMath>
                </a14:m>
                <a:r>
                  <a:rPr lang="zh-CN" altLang="en-US" dirty="0" smtClean="0"/>
                  <a:t>，若</a:t>
                </a:r>
                <a:endParaRPr lang="en-US" altLang="zh-CN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≥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zh-CN" altLang="en-US" b="1" i="1" smtClean="0">
                        <a:latin typeface="Cambria Math"/>
                      </a:rPr>
                      <m:t>且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≤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dirty="0" smtClean="0"/>
                  <a:t>,</a:t>
                </a:r>
              </a:p>
              <a:p>
                <a:pPr marL="0" indent="0">
                  <a:buNone/>
                </a:pPr>
                <a:r>
                  <a:rPr lang="zh-CN" altLang="en-US" dirty="0" smtClean="0"/>
                  <a:t>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中位数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/>
                  <a:t>刻画随机变量取偏离期望的值的概率</a:t>
                </a:r>
                <a:r>
                  <a:rPr lang="en-US" altLang="zh-CN" dirty="0" smtClean="0"/>
                  <a:t>.</a:t>
                </a:r>
              </a:p>
              <a:p>
                <a:pPr lvl="1"/>
                <a:r>
                  <a:rPr lang="zh-CN" altLang="en-US" dirty="0" smtClean="0"/>
                  <a:t>尾部分布：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≥</m:t>
                    </m:r>
                    <m:r>
                      <a:rPr lang="en-US" altLang="zh-CN" b="1" i="1" smtClean="0">
                        <a:latin typeface="Cambria Math"/>
                      </a:rPr>
                      <m:t>𝒕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𝑷</m:t>
                    </m:r>
                    <m:r>
                      <a:rPr lang="en-US" altLang="zh-CN" b="1" i="1" dirty="0" smtClean="0"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</a:rPr>
                      <m:t>𝑿</m:t>
                    </m:r>
                    <m:r>
                      <a:rPr lang="en-US" altLang="zh-CN" b="1" i="1" dirty="0" smtClean="0">
                        <a:latin typeface="Cambria Math"/>
                      </a:rPr>
                      <m:t>≤−</m:t>
                    </m:r>
                    <m:r>
                      <a:rPr lang="en-US" altLang="zh-CN" b="1" i="1" dirty="0" smtClean="0">
                        <a:latin typeface="Cambria Math"/>
                      </a:rPr>
                      <m:t>𝒕</m:t>
                    </m:r>
                    <m:r>
                      <a:rPr lang="en-US" altLang="zh-CN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279832" cy="4709120"/>
              </a:xfrm>
              <a:blipFill rotWithShape="1">
                <a:blip r:embed="rId2"/>
                <a:stretch>
                  <a:fillRect l="-1620" t="-2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3848" y="2204864"/>
            <a:ext cx="2232248" cy="132343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张村有个张千万，</a:t>
            </a:r>
            <a:endParaRPr lang="en-US" altLang="zh-CN" sz="20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隔壁九个穷光蛋。</a:t>
            </a:r>
            <a:endParaRPr lang="en-US" altLang="zh-CN" sz="20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平均起来算一算，</a:t>
            </a:r>
            <a:endParaRPr lang="en-US" altLang="zh-CN" sz="20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人人都是张百万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。</a:t>
            </a:r>
            <a:endParaRPr lang="en-US" altLang="zh-CN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8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典型离散分布的方差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 smtClean="0"/>
                  <a:t>泊松分布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𝝀</m:t>
                    </m:r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，则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𝝀</m:t>
                      </m:r>
                      <m:r>
                        <a:rPr lang="en-US" altLang="zh-CN" b="1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r>
                      <a:rPr lang="en-US" altLang="zh-CN" b="1" i="1" smtClean="0">
                        <a:latin typeface="Cambria Math"/>
                      </a:rPr>
                      <m:t>𝝀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𝑬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𝝀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几何分布</a:t>
                </a:r>
                <a:r>
                  <a:rPr lang="en-US" altLang="zh-CN" dirty="0" smtClean="0"/>
                  <a:t>: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𝑮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𝒑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方</a:t>
                </a:r>
                <a:r>
                  <a:rPr lang="zh-CN" altLang="en-US" dirty="0" smtClean="0"/>
                  <a:t>法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：利用公式直接计算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，再计算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方法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：利用条件期望</a:t>
                </a:r>
                <a:r>
                  <a:rPr lang="en-US" altLang="zh-CN" dirty="0" smtClean="0"/>
                  <a:t>+</a:t>
                </a:r>
                <a:r>
                  <a:rPr lang="zh-CN" altLang="en-US" dirty="0" smtClean="0"/>
                  <a:t>无记忆性</a:t>
                </a:r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3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65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862CD-7F8D-4B1B-AD5E-3F825208A196}" type="slidenum">
              <a:rPr lang="zh-CN" altLang="en-US" smtClean="0"/>
              <a:pPr/>
              <a:t>21</a:t>
            </a:fld>
            <a:endParaRPr lang="en-US" altLang="zh-CN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7544" y="404664"/>
            <a:ext cx="3528392" cy="523220"/>
          </a:xfrm>
          <a:prstGeom prst="rect">
            <a:avLst/>
          </a:prstGeom>
          <a:noFill/>
          <a:ln w="19050">
            <a:solidFill>
              <a:srgbClr val="DE32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00FF"/>
                </a:solidFill>
              </a:rPr>
              <a:t>再探：票券收集问题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172" y="260649"/>
            <a:ext cx="1821374" cy="26642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25255"/>
            <a:ext cx="1839054" cy="2672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9512" y="1052736"/>
                <a:ext cx="475252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/>
                  <a:t>某品牌的干脆面每包均含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种卡片中的某一种（等可能）。某小朋友欲收集齐这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种卡片，需要购买多少包干脆面？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52736"/>
                <a:ext cx="4752528" cy="1815882"/>
              </a:xfrm>
              <a:prstGeom prst="rect">
                <a:avLst/>
              </a:prstGeom>
              <a:blipFill rotWithShape="1">
                <a:blip r:embed="rId4"/>
                <a:stretch>
                  <a:fillRect l="-2564" t="-3356" r="-10128" b="-8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1601211" y="3183359"/>
                <a:ext cx="560704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2400" dirty="0" smtClean="0">
                    <a:solidFill>
                      <a:srgbClr val="090807"/>
                    </a:solidFill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9080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90807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9080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rgbClr val="090807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rgbClr val="090807"/>
                    </a:solidFill>
                  </a:rPr>
                  <a:t>从拥有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9080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i="1">
                        <a:solidFill>
                          <a:srgbClr val="09080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 smtClean="0">
                    <a:solidFill>
                      <a:srgbClr val="090807"/>
                    </a:solidFill>
                  </a:rPr>
                  <a:t>1</a:t>
                </a:r>
                <a:r>
                  <a:rPr lang="zh-CN" altLang="en-US" sz="2400" dirty="0" smtClean="0">
                    <a:solidFill>
                      <a:srgbClr val="090807"/>
                    </a:solidFill>
                  </a:rPr>
                  <a:t>种卡片到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90807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400" dirty="0" smtClean="0">
                    <a:solidFill>
                      <a:srgbClr val="090807"/>
                    </a:solidFill>
                  </a:rPr>
                  <a:t>种购买的包数</a:t>
                </a:r>
                <a:endParaRPr lang="zh-CN" altLang="en-US" sz="2400" dirty="0">
                  <a:solidFill>
                    <a:srgbClr val="090807"/>
                  </a:solidFill>
                </a:endParaRPr>
              </a:p>
            </p:txBody>
          </p:sp>
        </mc:Choice>
        <mc:Fallback xmlns="">
          <p:sp>
            <p:nvSpPr>
              <p:cNvPr id="1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1211" y="3183359"/>
                <a:ext cx="560704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741" t="-14474" r="-979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744472" y="3682139"/>
                <a:ext cx="5006050" cy="534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服从参数为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的几何分布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2" y="3682139"/>
                <a:ext cx="5006050" cy="534570"/>
              </a:xfrm>
              <a:prstGeom prst="rect">
                <a:avLst/>
              </a:prstGeom>
              <a:blipFill rotWithShape="1">
                <a:blip r:embed="rId6"/>
                <a:stretch>
                  <a:fillRect l="-122" r="-3167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303603" y="4399357"/>
                <a:ext cx="730084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den>
                          </m:f>
                        </m:e>
                      </m:nary>
                      <m:r>
                        <a:rPr lang="en-US" altLang="zh-CN" sz="2400" b="0" i="0" smtClean="0">
                          <a:latin typeface="Cambria Math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smtClean="0">
                          <a:latin typeface="Cambria Math"/>
                        </a:rPr>
                        <m:t>𝑯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3" y="4399357"/>
                <a:ext cx="7300845" cy="8298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23528" y="3212976"/>
            <a:ext cx="1296144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</a:rPr>
              <a:t>期望分析：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07704" y="5640359"/>
                <a:ext cx="5007406" cy="5232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𝑿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的尾部分布如何？</a:t>
                </a:r>
                <a:endParaRPr lang="en-US" altLang="zh-CN" sz="28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640359"/>
                <a:ext cx="5007406" cy="523220"/>
              </a:xfrm>
              <a:prstGeom prst="rect">
                <a:avLst/>
              </a:prstGeom>
              <a:blipFill rotWithShape="1">
                <a:blip r:embed="rId8"/>
                <a:stretch>
                  <a:fillRect t="-10465" r="-2436" b="-3255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52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0" grpId="0" autoUpdateAnimBg="0"/>
      <p:bldP spid="12" grpId="0"/>
      <p:bldP spid="14" grpId="0"/>
      <p:bldP spid="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862CD-7F8D-4B1B-AD5E-3F825208A196}" type="slidenum">
              <a:rPr lang="zh-CN" altLang="en-US" smtClean="0"/>
              <a:pPr/>
              <a:t>22</a:t>
            </a:fld>
            <a:endParaRPr lang="en-US" altLang="zh-CN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7544" y="404664"/>
            <a:ext cx="3528392" cy="523220"/>
          </a:xfrm>
          <a:prstGeom prst="rect">
            <a:avLst/>
          </a:prstGeom>
          <a:noFill/>
          <a:ln w="19050">
            <a:solidFill>
              <a:srgbClr val="DE32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00FF"/>
                </a:solidFill>
              </a:rPr>
              <a:t>再探：票券收集问题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172" y="260649"/>
            <a:ext cx="1821374" cy="26642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25255"/>
            <a:ext cx="1839054" cy="2672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9512" y="1052736"/>
                <a:ext cx="475252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/>
                  <a:t>某品牌的干脆面每包均含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种卡片中的某一种（等可能）。某小朋友欲收集齐这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种卡片，需要购买多少包干脆面？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52736"/>
                <a:ext cx="4752528" cy="1815882"/>
              </a:xfrm>
              <a:prstGeom prst="rect">
                <a:avLst/>
              </a:prstGeom>
              <a:blipFill rotWithShape="1">
                <a:blip r:embed="rId4"/>
                <a:stretch>
                  <a:fillRect l="-2564" t="-3356" r="-10128" b="-8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1601211" y="3183359"/>
                <a:ext cx="560704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2400" dirty="0" smtClean="0">
                    <a:solidFill>
                      <a:srgbClr val="090807"/>
                    </a:solidFill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9080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90807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9080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rgbClr val="090807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rgbClr val="090807"/>
                    </a:solidFill>
                  </a:rPr>
                  <a:t>从拥有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9080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i="1">
                        <a:solidFill>
                          <a:srgbClr val="09080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 smtClean="0">
                    <a:solidFill>
                      <a:srgbClr val="090807"/>
                    </a:solidFill>
                  </a:rPr>
                  <a:t>1</a:t>
                </a:r>
                <a:r>
                  <a:rPr lang="zh-CN" altLang="en-US" sz="2400" dirty="0" smtClean="0">
                    <a:solidFill>
                      <a:srgbClr val="090807"/>
                    </a:solidFill>
                  </a:rPr>
                  <a:t>种卡片到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90807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400" dirty="0" smtClean="0">
                    <a:solidFill>
                      <a:srgbClr val="090807"/>
                    </a:solidFill>
                  </a:rPr>
                  <a:t>种购买的包数</a:t>
                </a:r>
                <a:endParaRPr lang="zh-CN" altLang="en-US" sz="2400" dirty="0">
                  <a:solidFill>
                    <a:srgbClr val="090807"/>
                  </a:solidFill>
                </a:endParaRPr>
              </a:p>
            </p:txBody>
          </p:sp>
        </mc:Choice>
        <mc:Fallback xmlns="">
          <p:sp>
            <p:nvSpPr>
              <p:cNvPr id="1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1211" y="3183359"/>
                <a:ext cx="560704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741" t="-14474" r="-979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20087" y="3682139"/>
                <a:ext cx="7532703" cy="60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服从参数为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的几何分布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87" y="3682139"/>
                <a:ext cx="7532703" cy="603370"/>
              </a:xfrm>
              <a:prstGeom prst="rect">
                <a:avLst/>
              </a:prstGeom>
              <a:blipFill rotWithShape="1">
                <a:blip r:embed="rId6"/>
                <a:stretch>
                  <a:fillRect l="-81" t="-6061" b="-7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71600" y="4797152"/>
                <a:ext cx="6422014" cy="174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𝑫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1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≤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1" i="1" smtClean="0">
                              <a:latin typeface="Cambria Math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𝒏</m:t>
                                      </m:r>
                                    </m:num>
                                    <m:den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𝒏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1" i="1" smtClean="0">
                              <a:latin typeface="Cambria Math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/>
                            </a:rPr>
                            <m:t>≤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𝝅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𝟔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97152"/>
                <a:ext cx="6422014" cy="17420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23528" y="3212976"/>
            <a:ext cx="1296144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</a:rPr>
              <a:t>方差分析：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9552" y="4293096"/>
                <a:ext cx="53285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注意到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b="1" i="0" smtClean="0">
                        <a:latin typeface="Cambria Math"/>
                      </a:rPr>
                      <m:t>, </m:t>
                    </m:r>
                    <m:r>
                      <a:rPr lang="en-US" altLang="zh-CN" sz="2400" b="1" i="1" smtClean="0">
                        <a:latin typeface="Cambria Math"/>
                      </a:rPr>
                      <m:t>𝒊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𝟏</m:t>
                    </m:r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</a:rPr>
                      <m:t>𝟐</m:t>
                    </m:r>
                    <m:r>
                      <a:rPr lang="en-US" altLang="zh-CN" sz="2400" b="1" i="1" smtClean="0">
                        <a:latin typeface="Cambria Math"/>
                      </a:rPr>
                      <m:t>,…,</m:t>
                    </m:r>
                    <m:r>
                      <a:rPr lang="en-US" altLang="zh-CN" sz="2400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b="1" dirty="0" smtClean="0"/>
                  <a:t>是相互独立的，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93096"/>
                <a:ext cx="5328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831" t="-9211" r="-7437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94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0" grpId="0" autoUpdateAnimBg="0"/>
      <p:bldP spid="12" grpId="0"/>
      <p:bldP spid="14" grpId="0"/>
      <p:bldP spid="4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862CD-7F8D-4B1B-AD5E-3F825208A196}" type="slidenum">
              <a:rPr lang="zh-CN" altLang="en-US" smtClean="0"/>
              <a:pPr/>
              <a:t>23</a:t>
            </a:fld>
            <a:endParaRPr lang="en-US" altLang="zh-CN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7544" y="404664"/>
            <a:ext cx="3528392" cy="523220"/>
          </a:xfrm>
          <a:prstGeom prst="rect">
            <a:avLst/>
          </a:prstGeom>
          <a:noFill/>
          <a:ln w="19050">
            <a:solidFill>
              <a:srgbClr val="DE32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00FF"/>
                </a:solidFill>
              </a:rPr>
              <a:t>再探：票券收集问题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172" y="260649"/>
            <a:ext cx="1821374" cy="26642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25255"/>
            <a:ext cx="1839054" cy="2672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9512" y="1052736"/>
                <a:ext cx="475252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/>
                  <a:t>某品牌的干脆面每包均含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种卡片中的某一种（等可能）。某小朋友欲收集齐这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种卡片，需要购买多少包干脆面？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52736"/>
                <a:ext cx="4752528" cy="1815882"/>
              </a:xfrm>
              <a:prstGeom prst="rect">
                <a:avLst/>
              </a:prstGeom>
              <a:blipFill rotWithShape="1">
                <a:blip r:embed="rId4"/>
                <a:stretch>
                  <a:fillRect l="-2564" t="-3356" r="-10128" b="-8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1601211" y="3183359"/>
                <a:ext cx="560704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2400" dirty="0" smtClean="0">
                    <a:solidFill>
                      <a:srgbClr val="090807"/>
                    </a:solidFill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9080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90807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9080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rgbClr val="090807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rgbClr val="090807"/>
                    </a:solidFill>
                  </a:rPr>
                  <a:t>从拥有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9080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i="1">
                        <a:solidFill>
                          <a:srgbClr val="09080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 smtClean="0">
                    <a:solidFill>
                      <a:srgbClr val="090807"/>
                    </a:solidFill>
                  </a:rPr>
                  <a:t>1</a:t>
                </a:r>
                <a:r>
                  <a:rPr lang="zh-CN" altLang="en-US" sz="2400" dirty="0" smtClean="0">
                    <a:solidFill>
                      <a:srgbClr val="090807"/>
                    </a:solidFill>
                  </a:rPr>
                  <a:t>种卡片到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90807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400" dirty="0" smtClean="0">
                    <a:solidFill>
                      <a:srgbClr val="090807"/>
                    </a:solidFill>
                  </a:rPr>
                  <a:t>种购买的包数</a:t>
                </a:r>
                <a:endParaRPr lang="zh-CN" altLang="en-US" sz="2400" dirty="0">
                  <a:solidFill>
                    <a:srgbClr val="090807"/>
                  </a:solidFill>
                </a:endParaRPr>
              </a:p>
            </p:txBody>
          </p:sp>
        </mc:Choice>
        <mc:Fallback xmlns="">
          <p:sp>
            <p:nvSpPr>
              <p:cNvPr id="1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1211" y="3183359"/>
                <a:ext cx="560704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741" t="-14474" r="-979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195736" y="3717032"/>
                <a:ext cx="4094647" cy="846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400" b="1" i="1" smtClean="0"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1" i="1" smtClean="0">
                              <a:latin typeface="Cambria Math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717032"/>
                <a:ext cx="4094647" cy="84677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23528" y="3212976"/>
            <a:ext cx="1296144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</a:rPr>
              <a:t>方差分析：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0" y="2972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3"/>
              <p:cNvSpPr txBox="1"/>
              <p:nvPr/>
            </p:nvSpPr>
            <p:spPr>
              <a:xfrm>
                <a:off x="2239591" y="5157192"/>
                <a:ext cx="4111382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𝒏𝑯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1" i="1" smtClean="0">
                              <a:latin typeface="Cambria Math"/>
                            </a:rPr>
                            <m:t>≥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𝒄</m:t>
                              </m:r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𝝅</m:t>
                              </m:r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𝟔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400" b="1" i="1" smtClean="0"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91" y="5157192"/>
                <a:ext cx="4111382" cy="8298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43608" y="4695527"/>
                <a:ext cx="7128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根据切比雪夫不等式，对于任意的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𝒄</m:t>
                    </m:r>
                    <m:r>
                      <a:rPr lang="en-US" altLang="zh-CN" sz="2400" b="1" i="1" smtClean="0">
                        <a:latin typeface="Cambria Math"/>
                      </a:rPr>
                      <m:t>&gt;</m:t>
                    </m:r>
                    <m:r>
                      <a:rPr lang="en-US" altLang="zh-CN" sz="24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sz="2400" b="1" dirty="0" smtClean="0"/>
                  <a:t>,</a:t>
                </a:r>
                <a:r>
                  <a:rPr lang="zh-CN" altLang="en-US" sz="2400" b="1" dirty="0" smtClean="0"/>
                  <a:t>有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695527"/>
                <a:ext cx="7128792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282" t="-17105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691680" y="6093296"/>
            <a:ext cx="6264696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思考题：利用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union bound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结果会如何？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0" grpId="0" autoUpdateAnimBg="0"/>
      <p:bldP spid="14" grpId="0"/>
      <p:bldP spid="4" grpId="0" animBg="1"/>
      <p:bldP spid="13" grpId="0"/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/>
              <a:t>概率化方法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2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概率化方法</a:t>
            </a:r>
            <a:r>
              <a:rPr lang="en-US" altLang="zh-CN" dirty="0"/>
              <a:t>(Probabilistic Method)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0" y="2492896"/>
            <a:ext cx="5345668" cy="16561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一种用概率证明</a:t>
            </a:r>
            <a:r>
              <a:rPr lang="zh-CN" altLang="en-US" dirty="0"/>
              <a:t>存在性</a:t>
            </a:r>
            <a:r>
              <a:rPr lang="zh-CN" altLang="en-US" dirty="0" smtClean="0"/>
              <a:t>的方法。</a:t>
            </a:r>
            <a:endParaRPr lang="en-US" altLang="zh-CN" dirty="0" smtClean="0"/>
          </a:p>
          <a:p>
            <a:r>
              <a:rPr lang="zh-CN" altLang="en-US" dirty="0" smtClean="0"/>
              <a:t>先驱者：</a:t>
            </a:r>
            <a:r>
              <a:rPr lang="hu-HU" altLang="zh-CN" dirty="0" smtClean="0"/>
              <a:t>Paul Erdős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72816"/>
            <a:ext cx="2990309" cy="47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概率化方法</a:t>
            </a:r>
            <a:r>
              <a:rPr lang="en-US" altLang="zh-CN" dirty="0" smtClean="0"/>
              <a:t>(Probabilistic Method)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35816" cy="2116832"/>
              </a:xfrm>
            </p:spPr>
            <p:txBody>
              <a:bodyPr/>
              <a:lstStyle/>
              <a:p>
                <a:r>
                  <a:rPr lang="zh-CN" altLang="en-US" dirty="0"/>
                  <a:t>从盒子中随机选一个球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>
                            <a:latin typeface="Cambria Math"/>
                          </a:rPr>
                          <m:t>该球是蓝色的</m:t>
                        </m:r>
                      </m:e>
                    </m:d>
                    <m:r>
                      <a:rPr lang="en-US" altLang="zh-CN">
                        <a:latin typeface="Cambria Math"/>
                      </a:rPr>
                      <m:t>&gt;</m:t>
                    </m:r>
                    <m:r>
                      <a:rPr lang="en-US" altLang="zh-CN">
                        <a:latin typeface="Cambria Math"/>
                      </a:rPr>
                      <m:t>𝟎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⇒</m:t>
                    </m:r>
                    <m:r>
                      <a:rPr lang="zh-CN" altLang="en-US">
                        <a:latin typeface="Cambria Math"/>
                      </a:rPr>
                      <m:t>盒中有蓝球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35816" cy="2116832"/>
              </a:xfrm>
              <a:blipFill rotWithShape="0">
                <a:blip r:embed="rId2"/>
                <a:stretch>
                  <a:fillRect l="-450" t="-2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56791"/>
            <a:ext cx="2520280" cy="1844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331640" y="3812595"/>
                <a:ext cx="6696744" cy="1431161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900" b="1" dirty="0" smtClean="0">
                    <a:solidFill>
                      <a:srgbClr val="7030A0"/>
                    </a:solidFill>
                  </a:rPr>
                  <a:t>概率化方法：</a:t>
                </a:r>
                <a:endParaRPr lang="en-US" altLang="zh-CN" sz="2900" b="1" dirty="0" smtClean="0">
                  <a:solidFill>
                    <a:srgbClr val="7030A0"/>
                  </a:solidFill>
                </a:endParaRPr>
              </a:p>
              <a:p>
                <a:r>
                  <a:rPr lang="zh-CN" altLang="en-US" sz="2900" b="1" dirty="0" smtClean="0">
                    <a:solidFill>
                      <a:srgbClr val="FF0000"/>
                    </a:solidFill>
                  </a:rPr>
                  <a:t>定义一样本空间</a:t>
                </a:r>
                <a14:m>
                  <m:oMath xmlns:m="http://schemas.openxmlformats.org/officeDocument/2006/math">
                    <m:r>
                      <a:rPr lang="en-US" altLang="zh-CN" sz="2900" b="1" i="0" smtClean="0">
                        <a:solidFill>
                          <a:srgbClr val="FF0000"/>
                        </a:solidFill>
                        <a:latin typeface="Cambria Math"/>
                      </a:rPr>
                      <m:t>𝛀</m:t>
                    </m:r>
                    <m:r>
                      <a:rPr lang="zh-CN" altLang="en-US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及</m:t>
                    </m:r>
                  </m:oMath>
                </a14:m>
                <a:r>
                  <a:rPr lang="zh-CN" altLang="en-US" sz="2900" b="1" dirty="0">
                    <a:solidFill>
                      <a:srgbClr val="FF0000"/>
                    </a:solidFill>
                  </a:rPr>
                  <a:t>性质</a:t>
                </a:r>
                <a14:m>
                  <m:oMath xmlns:m="http://schemas.openxmlformats.org/officeDocument/2006/math">
                    <m:r>
                      <a:rPr lang="zh-CN" altLang="en-US" sz="2900" b="1" i="1">
                        <a:solidFill>
                          <a:srgbClr val="FF0000"/>
                        </a:solidFill>
                        <a:latin typeface="Cambria Math"/>
                      </a:rPr>
                      <m:t>𝓟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:</m:t>
                    </m:r>
                    <m:r>
                      <a:rPr lang="en-US" altLang="zh-CN" sz="2900" b="1" i="0" smtClean="0">
                        <a:solidFill>
                          <a:srgbClr val="FF0000"/>
                        </a:solidFill>
                        <a:latin typeface="Cambria Math"/>
                      </a:rPr>
                      <m:t>𝛀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→{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sz="2900" b="1" dirty="0">
                    <a:solidFill>
                      <a:srgbClr val="FF0000"/>
                    </a:solidFill>
                  </a:rPr>
                  <a:t>：</a:t>
                </a:r>
                <a:endParaRPr lang="en-US" altLang="zh-CN" sz="2900" b="1" dirty="0" smtClean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2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9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𝓟</m:t>
                        </m:r>
                        <m:r>
                          <a:rPr lang="en-US" altLang="zh-CN" sz="2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900" b="1" i="0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900" b="1" i="0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⇒∃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900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𝛀</m:t>
                    </m:r>
                  </m:oMath>
                </a14:m>
                <a:r>
                  <a:rPr lang="en-US" altLang="zh-CN" sz="2900" b="1" dirty="0" smtClean="0">
                    <a:solidFill>
                      <a:srgbClr val="FF0000"/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zh-CN" altLang="en-US" sz="2900" b="1" i="1">
                        <a:solidFill>
                          <a:srgbClr val="FF0000"/>
                        </a:solidFill>
                        <a:latin typeface="Cambria Math"/>
                      </a:rPr>
                      <m:t>𝓟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/>
                      </a:rPr>
                      <m:t>)=</m:t>
                    </m:r>
                    <m:r>
                      <a:rPr lang="en-US" altLang="zh-CN" sz="2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9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812595"/>
                <a:ext cx="6696744" cy="1431161"/>
              </a:xfrm>
              <a:prstGeom prst="rect">
                <a:avLst/>
              </a:prstGeom>
              <a:blipFill rotWithShape="0">
                <a:blip r:embed="rId4"/>
                <a:stretch>
                  <a:fillRect l="-1815" t="-3361" r="-726" b="-924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6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Ramsey</a:t>
            </a:r>
            <a:r>
              <a:rPr lang="zh-CN" altLang="en-US" dirty="0" smtClean="0"/>
              <a:t>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3568" y="2780927"/>
                <a:ext cx="4608512" cy="358919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图论语言：对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dirty="0" smtClean="0"/>
                  <a:t>2-</a:t>
                </a:r>
                <a:r>
                  <a:rPr lang="zh-CN" altLang="en-US" dirty="0" smtClean="0"/>
                  <a:t>边着色，则存在同色的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Ramsey</a:t>
                </a:r>
                <a:r>
                  <a:rPr lang="zh-CN" altLang="en-US" dirty="0" smtClean="0"/>
                  <a:t>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𝑹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：最小的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dirty="0" smtClean="0"/>
                  <a:t>，使得对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的任意</a:t>
                </a:r>
                <a:r>
                  <a:rPr lang="en-US" altLang="zh-CN" dirty="0" smtClean="0"/>
                  <a:t>2-</a:t>
                </a:r>
                <a:r>
                  <a:rPr lang="zh-CN" altLang="en-US" dirty="0" smtClean="0"/>
                  <a:t>边着色中，均存在同色的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endParaRPr lang="en-US" altLang="zh-CN" b="1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3568" y="2780927"/>
                <a:ext cx="4608512" cy="3589197"/>
              </a:xfrm>
              <a:blipFill rotWithShape="0">
                <a:blip r:embed="rId2"/>
                <a:stretch>
                  <a:fillRect l="-661" t="-2716" r="-2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645024"/>
            <a:ext cx="2999284" cy="272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27584" y="1628800"/>
            <a:ext cx="7560840" cy="9694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900" b="1" dirty="0" smtClean="0">
                <a:solidFill>
                  <a:srgbClr val="7030A0"/>
                </a:solidFill>
              </a:rPr>
              <a:t>Ramsey</a:t>
            </a:r>
            <a:r>
              <a:rPr lang="zh-CN" altLang="en-US" sz="2900" b="1" dirty="0" smtClean="0">
                <a:solidFill>
                  <a:srgbClr val="7030A0"/>
                </a:solidFill>
              </a:rPr>
              <a:t>定理：</a:t>
            </a:r>
            <a:endParaRPr lang="en-US" altLang="zh-CN" sz="2900" b="1" dirty="0" smtClean="0">
              <a:solidFill>
                <a:srgbClr val="7030A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任意</a:t>
            </a:r>
            <a:r>
              <a:rPr lang="en-US" altLang="zh-CN" sz="2800" b="1" dirty="0">
                <a:solidFill>
                  <a:srgbClr val="FF0000"/>
                </a:solidFill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</a:rPr>
              <a:t>个人中，必有</a:t>
            </a:r>
            <a:r>
              <a:rPr lang="en-US" altLang="zh-CN" sz="2800" b="1" dirty="0">
                <a:solidFill>
                  <a:srgbClr val="FF0000"/>
                </a:solidFill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</a:rPr>
              <a:t>个人互相认识或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互不</a:t>
            </a:r>
            <a:r>
              <a:rPr lang="zh-CN" altLang="en-US" sz="2800" b="1" dirty="0">
                <a:solidFill>
                  <a:srgbClr val="FF0000"/>
                </a:solidFill>
              </a:rPr>
              <a:t>认识。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𝑹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𝒌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𝒌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的一个下界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9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3140968"/>
                <a:ext cx="8153400" cy="288302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 smtClean="0"/>
                  <a:t>证：对每一条边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𝒆</m:t>
                    </m:r>
                    <m:r>
                      <a:rPr lang="en-US" altLang="zh-CN" b="1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/>
                  <a:t>独立随机着色，即以</a:t>
                </a:r>
                <a:r>
                  <a:rPr lang="en-US" altLang="zh-CN" dirty="0" smtClean="0"/>
                  <a:t>1/2</a:t>
                </a:r>
                <a:r>
                  <a:rPr lang="zh-CN" altLang="en-US" dirty="0" smtClean="0"/>
                  <a:t>的概率着红色，</a:t>
                </a:r>
                <a:r>
                  <a:rPr lang="en-US" altLang="zh-CN" dirty="0" smtClean="0"/>
                  <a:t>1/2</a:t>
                </a:r>
                <a:r>
                  <a:rPr lang="zh-CN" altLang="en-US" dirty="0" smtClean="0"/>
                  <a:t>的概率着蓝色。</a:t>
                </a:r>
                <a:endParaRPr lang="en-US" altLang="zh-CN" dirty="0"/>
              </a:p>
              <a:p>
                <a:pPr marL="365760" lvl="1" indent="0">
                  <a:buNone/>
                </a:pPr>
                <a:r>
                  <a:rPr lang="zh-CN" altLang="en-US" dirty="0" smtClean="0"/>
                  <a:t>给定一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dirty="0" smtClean="0"/>
                  <a:t>子图，</a:t>
                </a:r>
                <a:endParaRPr lang="en-US" altLang="zh-CN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smtClean="0">
                              <a:latin typeface="Cambria Math"/>
                            </a:rPr>
                            <m:t>该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/>
                            </a:rPr>
                            <m:t>同色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𝒌</m:t>
                                  </m:r>
                                </m:num>
                                <m:den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⟹</m:t>
                    </m:r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/>
                          </a:rPr>
                          <m:t>存在</m:t>
                        </m:r>
                        <m:r>
                          <a:rPr lang="zh-CN" altLang="en-US" i="1" smtClean="0">
                            <a:latin typeface="Cambria Math"/>
                          </a:rPr>
                          <m:t>同色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  <m:r>
                          <a:rPr lang="zh-CN" altLang="en-US" i="1">
                            <a:latin typeface="Cambria Math"/>
                          </a:rPr>
                          <m:t>子图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≤</m:t>
                    </m:r>
                    <m:d>
                      <m:d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𝒌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rgbClr val="0070C0"/>
                    </a:solidFill>
                  </a:rPr>
                  <a:t>（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Union bound</a:t>
                </a:r>
                <a:r>
                  <a:rPr lang="zh-CN" altLang="en-US" dirty="0" smtClean="0">
                    <a:solidFill>
                      <a:srgbClr val="0070C0"/>
                    </a:solidFill>
                  </a:rPr>
                  <a:t>）</a:t>
                </a:r>
                <a:endParaRPr lang="en-US" altLang="zh-CN" dirty="0" smtClean="0">
                  <a:solidFill>
                    <a:srgbClr val="0070C0"/>
                  </a:solidFill>
                </a:endParaRP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⟹</m:t>
                    </m:r>
                    <m:r>
                      <a:rPr lang="en-US" altLang="zh-CN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/>
                          </a:rPr>
                          <m:t>不</m:t>
                        </m:r>
                        <m:r>
                          <a:rPr lang="zh-CN" altLang="en-US" i="1">
                            <a:latin typeface="Cambria Math"/>
                          </a:rPr>
                          <m:t>存在同色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  <m:r>
                          <a:rPr lang="zh-CN" altLang="en-US" i="1">
                            <a:latin typeface="Cambria Math"/>
                          </a:rPr>
                          <m:t>子图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</a:t>
                </a: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⟹</m:t>
                    </m:r>
                  </m:oMath>
                </a14:m>
                <a:r>
                  <a:rPr lang="zh-CN" altLang="en-US" dirty="0" smtClean="0"/>
                  <a:t>从而存在</a:t>
                </a:r>
                <a:r>
                  <a:rPr lang="zh-CN" altLang="en-US" sz="2800" dirty="0" smtClean="0">
                    <a:solidFill>
                      <a:schemeClr val="tx1"/>
                    </a:solidFill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的某种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2-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边着色</a:t>
                </a:r>
                <a:r>
                  <a:rPr lang="zh-CN" altLang="en-US" sz="2800" dirty="0" smtClean="0">
                    <a:solidFill>
                      <a:schemeClr val="tx1"/>
                    </a:solidFill>
                  </a:rPr>
                  <a:t>，其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不含同色的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子图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3140968"/>
                <a:ext cx="8153400" cy="2883024"/>
              </a:xfrm>
              <a:blipFill rotWithShape="0">
                <a:blip r:embed="rId3"/>
                <a:stretch>
                  <a:fillRect l="-224" t="-5074" b="-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827584" y="1628800"/>
                <a:ext cx="7560840" cy="1400063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7030A0"/>
                    </a:solidFill>
                  </a:rPr>
                  <a:t>定理</a:t>
                </a:r>
                <a:r>
                  <a:rPr lang="en-US" altLang="zh-CN" sz="2400" b="1" dirty="0">
                    <a:solidFill>
                      <a:srgbClr val="7030A0"/>
                    </a:solidFill>
                  </a:rPr>
                  <a:t>(</a:t>
                </a:r>
                <a:r>
                  <a:rPr lang="hu-HU" altLang="zh-CN" sz="2400" b="1" dirty="0" smtClean="0">
                    <a:solidFill>
                      <a:srgbClr val="7030A0"/>
                    </a:solidFill>
                  </a:rPr>
                  <a:t>Erdős</a:t>
                </a:r>
                <a:r>
                  <a:rPr lang="en-US" altLang="zh-CN" sz="2400" b="1" dirty="0" smtClean="0">
                    <a:solidFill>
                      <a:srgbClr val="7030A0"/>
                    </a:solidFill>
                  </a:rPr>
                  <a:t> 1947)</a:t>
                </a:r>
              </a:p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如果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，则存在对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的某种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2-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边着色，其不含同色的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子图。</a:t>
                </a:r>
                <a:endParaRPr lang="en-US" altLang="zh-CN" sz="24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628800"/>
                <a:ext cx="7560840" cy="1400063"/>
              </a:xfrm>
              <a:prstGeom prst="rect">
                <a:avLst/>
              </a:prstGeom>
              <a:blipFill rotWithShape="0">
                <a:blip r:embed="rId4"/>
                <a:stretch>
                  <a:fillRect l="-1207" t="-5150" b="-858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835696" y="6053294"/>
                <a:ext cx="5472608" cy="475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推论：对所有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≥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𝟑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d>
                      <m:dPr>
                        <m:ctrlP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&gt;⌊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⌋</m:t>
                    </m:r>
                  </m:oMath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6053294"/>
                <a:ext cx="5472608" cy="475579"/>
              </a:xfrm>
              <a:prstGeom prst="rect">
                <a:avLst/>
              </a:prstGeom>
              <a:blipFill rotWithShape="0">
                <a:blip r:embed="rId5"/>
                <a:stretch>
                  <a:fillRect l="-1670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1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竞赛图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5975576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有向图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𝑬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dirty="0" smtClean="0"/>
                  <a:t>个玩家，每一对玩家有一场比赛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𝒖</m:t>
                    </m:r>
                  </m:oMath>
                </a14:m>
                <a:r>
                  <a:rPr lang="zh-CN" altLang="en-US" dirty="0" smtClean="0"/>
                  <a:t>指向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𝒗</m:t>
                    </m:r>
                  </m:oMath>
                </a14:m>
                <a:r>
                  <a:rPr lang="zh-CN" altLang="en-US" dirty="0" smtClean="0"/>
                  <a:t>当且仅当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𝒖</m:t>
                    </m:r>
                  </m:oMath>
                </a14:m>
                <a:r>
                  <a:rPr lang="zh-CN" altLang="en-US" dirty="0" smtClean="0"/>
                  <a:t>打败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𝒗</m:t>
                    </m:r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 smtClean="0"/>
                  <a:t>矛盾</a:t>
                </a:r>
                <a:r>
                  <a:rPr lang="en-US" altLang="zh-CN" dirty="0" smtClean="0"/>
                  <a:t>:</a:t>
                </a:r>
              </a:p>
              <a:p>
                <a:pPr lvl="1"/>
                <a:r>
                  <a:rPr lang="zh-CN" altLang="en-US" dirty="0" smtClean="0"/>
                  <a:t>对于任意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 smtClean="0"/>
                  <a:t>子集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𝑺</m:t>
                    </m:r>
                    <m:r>
                      <a:rPr lang="en-US" altLang="zh-CN" b="1" i="1" dirty="0" smtClean="0">
                        <a:latin typeface="Cambria Math"/>
                      </a:rPr>
                      <m:t>⊂</m:t>
                    </m:r>
                    <m:r>
                      <a:rPr lang="en-US" altLang="zh-CN" b="1" i="1" dirty="0" smtClean="0">
                        <a:latin typeface="Cambria Math"/>
                      </a:rPr>
                      <m:t>𝑽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存在一个不属于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的玩家打败了所有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中的玩家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r>
                  <a:rPr lang="zh-CN" altLang="en-US" dirty="0" smtClean="0"/>
                  <a:t>问题：对于每一个有穷的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 smtClean="0"/>
                  <a:t>，是否总存在一个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 smtClean="0"/>
                  <a:t>矛盾的竞赛图？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5975576" cy="4495800"/>
              </a:xfrm>
              <a:blipFill rotWithShape="0">
                <a:blip r:embed="rId2"/>
                <a:stretch>
                  <a:fillRect l="-612" t="-1357" r="-1020" b="-2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348880"/>
            <a:ext cx="2423741" cy="225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34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马尔可夫不等式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95536" y="1600200"/>
                <a:ext cx="6192688" cy="4495800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设随机变量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非负，则对任意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𝒂</m:t>
                    </m:r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证：</a:t>
                </a:r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95536" y="1600200"/>
                <a:ext cx="6192688" cy="4495800"/>
              </a:xfrm>
              <a:blipFill rotWithShape="0">
                <a:blip r:embed="rId2"/>
                <a:stretch>
                  <a:fillRect l="-1870" t="-1085" r="-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73734"/>
            <a:ext cx="2232248" cy="394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/>
                  <a:t>矛盾的竞赛</a:t>
                </a:r>
                <a:r>
                  <a:rPr lang="zh-CN" altLang="en-US" dirty="0" smtClean="0"/>
                  <a:t>图的存在性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9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528192"/>
                <a:ext cx="8423848" cy="53265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问：对任意有</a:t>
                </a:r>
                <a:r>
                  <a:rPr lang="zh-CN" altLang="en-US" dirty="0"/>
                  <a:t>穷的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/>
                  <a:t>，是否总存在一个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/>
                  <a:t>矛盾的竞赛图？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528192"/>
                <a:ext cx="8423848" cy="532656"/>
              </a:xfrm>
              <a:blipFill rotWithShape="0">
                <a:blip r:embed="rId3"/>
                <a:stretch>
                  <a:fillRect l="-1231" t="-14943" b="-1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11560" y="2154992"/>
                <a:ext cx="8208912" cy="985976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7030A0"/>
                    </a:solidFill>
                  </a:rPr>
                  <a:t>定理</a:t>
                </a:r>
                <a:r>
                  <a:rPr lang="en-US" altLang="zh-CN" sz="2400" b="1" dirty="0">
                    <a:solidFill>
                      <a:srgbClr val="7030A0"/>
                    </a:solidFill>
                  </a:rPr>
                  <a:t>(</a:t>
                </a:r>
                <a:r>
                  <a:rPr lang="hu-HU" altLang="zh-CN" sz="2400" b="1" dirty="0" smtClean="0">
                    <a:solidFill>
                      <a:srgbClr val="7030A0"/>
                    </a:solidFill>
                  </a:rPr>
                  <a:t>Erdős</a:t>
                </a:r>
                <a:r>
                  <a:rPr lang="en-US" altLang="zh-CN" sz="2400" b="1" dirty="0" smtClean="0">
                    <a:solidFill>
                      <a:srgbClr val="7030A0"/>
                    </a:solidFill>
                  </a:rPr>
                  <a:t> 1947)</a:t>
                </a: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，则存在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个节点的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</a:rPr>
                  <a:t>矛盾的竞赛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图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.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54992"/>
                <a:ext cx="8208912" cy="985976"/>
              </a:xfrm>
              <a:prstGeom prst="rect">
                <a:avLst/>
              </a:prstGeom>
              <a:blipFill rotWithShape="0">
                <a:blip r:embed="rId4"/>
                <a:stretch>
                  <a:fillRect l="-1037" t="-7317" b="-914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611560" y="3356992"/>
                <a:ext cx="8153400" cy="3096344"/>
              </a:xfrm>
              <a:prstGeom prst="rect">
                <a:avLst/>
              </a:prstGeom>
            </p:spPr>
            <p:txBody>
              <a:bodyPr vert="horz">
                <a:normAutofit fontScale="85000" lnSpcReduction="20000"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证：随机取一个包含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dirty="0"/>
                  <a:t>个节点的竞赛图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𝑽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𝑬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 smtClean="0"/>
                  <a:t>子集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𝑺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不存在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𝑽</m:t>
                    </m:r>
                    <m:r>
                      <a:rPr lang="en-US" altLang="zh-CN" b="1" i="1" smtClean="0">
                        <a:latin typeface="Cambria Math"/>
                      </a:rPr>
                      <m:t>\</m:t>
                    </m:r>
                    <m:r>
                      <a:rPr lang="en-US" altLang="zh-CN" b="1" i="0" smtClean="0">
                        <a:latin typeface="Cambria Math"/>
                      </a:rPr>
                      <m:t>𝐒</m:t>
                    </m:r>
                  </m:oMath>
                </a14:m>
                <a:r>
                  <a:rPr lang="zh-CN" altLang="en-US" dirty="0" smtClean="0"/>
                  <a:t>中玩家打败了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的所有玩家</a:t>
                </a:r>
                <a:endParaRPr lang="en-US" altLang="zh-CN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𝑺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altLang="zh-CN" i="1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⟹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supHide m:val="on"/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𝑺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𝑺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𝑺</m:t>
                          </m:r>
                        </m:sub>
                        <m:sup/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𝑺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𝒌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altLang="zh-CN" i="1" dirty="0" smtClean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⟹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limLoc m:val="subSup"/>
                              <m:supHide m:val="on"/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𝑺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altLang="zh-CN" i="1" dirty="0" smtClean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r>
                  <a:rPr lang="zh-CN" altLang="en-US" dirty="0"/>
                  <a:t>即存在一个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en-US" dirty="0"/>
                  <a:t>矛盾的竞赛</a:t>
                </a:r>
                <a:r>
                  <a:rPr lang="zh-CN" altLang="en-US" dirty="0" smtClean="0"/>
                  <a:t>图</a:t>
                </a:r>
                <a:r>
                  <a:rPr lang="en-US" altLang="zh-CN" dirty="0" smtClean="0"/>
                  <a:t>.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56992"/>
                <a:ext cx="8153400" cy="3096344"/>
              </a:xfrm>
              <a:prstGeom prst="rect">
                <a:avLst/>
              </a:prstGeom>
              <a:blipFill rotWithShape="0">
                <a:blip r:embed="rId5"/>
                <a:stretch>
                  <a:fillRect l="-224" t="-3543" b="-2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05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期望论证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若班级学生的平均身高为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𝒍</m:t>
                    </m:r>
                  </m:oMath>
                </a14:m>
                <a:r>
                  <a:rPr lang="zh-CN" altLang="en-US" dirty="0" smtClean="0"/>
                  <a:t>，则存在一个同学其身高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≥</m:t>
                    </m:r>
                    <m:r>
                      <a:rPr lang="en-US" altLang="zh-CN" b="1" i="1" smtClean="0">
                        <a:latin typeface="Cambria Math"/>
                      </a:rPr>
                      <m:t>𝒍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≤</m:t>
                    </m:r>
                    <m:r>
                      <a:rPr lang="en-US" altLang="zh-CN" b="1" i="1" dirty="0" smtClean="0">
                        <a:latin typeface="Cambria Math"/>
                      </a:rPr>
                      <m:t>𝒍</m:t>
                    </m:r>
                  </m:oMath>
                </a14:m>
                <a:r>
                  <a:rPr lang="en-US" altLang="zh-CN" dirty="0" smtClean="0"/>
                  <a:t>).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对随机变量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，设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𝝁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≥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≤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&gt;</m:t>
                    </m:r>
                    <m:r>
                      <a:rPr lang="en-US" altLang="zh-CN" i="1">
                        <a:latin typeface="Cambria Math"/>
                      </a:rPr>
                      <m:t>𝟎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14" y="2564904"/>
            <a:ext cx="6456709" cy="168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5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竞赛</a:t>
            </a:r>
            <a:r>
              <a:rPr lang="zh-CN" altLang="en-US" dirty="0" smtClean="0"/>
              <a:t>图中的哈密尔顿路径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哈密尔顿路径：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恰好访问每一个节点一次的路径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哈密尔顿路径的数目能达到多少？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628800"/>
            <a:ext cx="2242766" cy="227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67544" y="4315232"/>
                <a:ext cx="8424936" cy="85600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7030A0"/>
                    </a:solidFill>
                  </a:rPr>
                  <a:t>定理</a:t>
                </a:r>
                <a:r>
                  <a:rPr lang="en-US" altLang="zh-CN" sz="2400" b="1" dirty="0" smtClean="0">
                    <a:solidFill>
                      <a:srgbClr val="7030A0"/>
                    </a:solidFill>
                  </a:rPr>
                  <a:t>(</a:t>
                </a:r>
                <a:r>
                  <a:rPr lang="en-US" altLang="zh-CN" sz="2400" b="1" dirty="0" err="1" smtClean="0">
                    <a:solidFill>
                      <a:srgbClr val="7030A0"/>
                    </a:solidFill>
                  </a:rPr>
                  <a:t>Szele</a:t>
                </a:r>
                <a:r>
                  <a:rPr lang="en-US" altLang="zh-CN" sz="2400" b="1" dirty="0" smtClean="0">
                    <a:solidFill>
                      <a:srgbClr val="7030A0"/>
                    </a:solidFill>
                  </a:rPr>
                  <a:t> 1943)</a:t>
                </a:r>
              </a:p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存在包含至少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!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条哈密尔顿路径的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个玩家的竞赛图。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15232"/>
                <a:ext cx="8424936" cy="856004"/>
              </a:xfrm>
              <a:prstGeom prst="rect">
                <a:avLst/>
              </a:prstGeom>
              <a:blipFill rotWithShape="0">
                <a:blip r:embed="rId3"/>
                <a:stretch>
                  <a:fillRect l="-1083" t="-8392" r="-866" b="-14685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1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竞赛图中的哈密尔顿路径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2780928"/>
                <a:ext cx="8153400" cy="33150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 smtClean="0"/>
                  <a:t>随机选取定义在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dirty="0" smtClean="0"/>
                  <a:t>个玩家上的竞赛图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[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],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𝑬</m:t>
                        </m:r>
                      </m:e>
                    </m:d>
                  </m:oMath>
                </a14:m>
                <a:endParaRPr lang="en-US" altLang="zh-CN" b="1" dirty="0" smtClean="0"/>
              </a:p>
              <a:p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𝑻</m:t>
                    </m:r>
                  </m:oMath>
                </a14:m>
                <a:r>
                  <a:rPr lang="zh-CN" altLang="en-US" dirty="0" smtClean="0"/>
                  <a:t>中包含的哈密尔顿路径数目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考虑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[</m:t>
                    </m:r>
                    <m:r>
                      <a:rPr lang="en-US" altLang="zh-CN" b="1" i="1" smtClean="0">
                        <a:latin typeface="Cambria Math"/>
                      </a:rPr>
                      <m:t>𝒏</m:t>
                    </m:r>
                    <m:r>
                      <a:rPr lang="en-US" altLang="zh-CN" b="1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dirty="0" smtClean="0"/>
                  <a:t>的置换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𝝅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定义</a:t>
                </a:r>
                <a:endParaRPr lang="en-US" altLang="zh-CN" b="1" i="1" dirty="0" smtClean="0">
                  <a:latin typeface="Cambria Math"/>
                </a:endParaRP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𝝅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     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𝝅</m:t>
                              </m:r>
                              <m:r>
                                <a:rPr lang="zh-CN" altLang="en-US" b="1" i="1" smtClean="0">
                                  <a:latin typeface="Cambria Math"/>
                                </a:rPr>
                                <m:t>是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哈密尔顿</m:t>
                              </m:r>
                              <m:r>
                                <a:rPr lang="zh-CN" altLang="en-US" i="1" smtClean="0">
                                  <a:latin typeface="Cambria Math"/>
                                </a:rPr>
                                <m:t>路径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 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𝝅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不是</m:t>
                              </m:r>
                              <m:r>
                                <a:rPr lang="zh-CN" altLang="en-US" i="1" smtClean="0">
                                  <a:latin typeface="Cambria Math"/>
                                </a:rPr>
                                <m:t>哈密尔顿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路径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𝝅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𝝅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𝝅</m:t>
                          </m:r>
                        </m:sub>
                        <m:sup/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𝑬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𝝅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𝒏</m:t>
                      </m:r>
                      <m:r>
                        <a:rPr lang="en-US" altLang="zh-CN" b="1" i="1" smtClean="0">
                          <a:latin typeface="Cambria Math"/>
                        </a:rPr>
                        <m:t>!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2780928"/>
                <a:ext cx="8153400" cy="3315072"/>
              </a:xfrm>
              <a:blipFill rotWithShape="0">
                <a:blip r:embed="rId2"/>
                <a:stretch>
                  <a:fillRect l="-374" t="-3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67544" y="1700808"/>
                <a:ext cx="8424936" cy="85600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7030A0"/>
                    </a:solidFill>
                  </a:rPr>
                  <a:t>定理</a:t>
                </a:r>
                <a:r>
                  <a:rPr lang="en-US" altLang="zh-CN" sz="2400" b="1" dirty="0" smtClean="0">
                    <a:solidFill>
                      <a:srgbClr val="7030A0"/>
                    </a:solidFill>
                  </a:rPr>
                  <a:t>(</a:t>
                </a:r>
                <a:r>
                  <a:rPr lang="en-US" altLang="zh-CN" sz="2400" b="1" dirty="0" err="1" smtClean="0">
                    <a:solidFill>
                      <a:srgbClr val="7030A0"/>
                    </a:solidFill>
                  </a:rPr>
                  <a:t>Szele</a:t>
                </a:r>
                <a:r>
                  <a:rPr lang="en-US" altLang="zh-CN" sz="2400" b="1" dirty="0" smtClean="0">
                    <a:solidFill>
                      <a:srgbClr val="7030A0"/>
                    </a:solidFill>
                  </a:rPr>
                  <a:t> 1943)</a:t>
                </a:r>
              </a:p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存在包含至少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!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条哈密尔顿路径的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个玩家的竞赛图。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700808"/>
                <a:ext cx="8424936" cy="856004"/>
              </a:xfrm>
              <a:prstGeom prst="rect">
                <a:avLst/>
              </a:prstGeom>
              <a:blipFill rotWithShape="0">
                <a:blip r:embed="rId3"/>
                <a:stretch>
                  <a:fillRect l="-1083" t="-8392" r="-866" b="-14685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0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独立集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5255496" cy="2620888"/>
              </a:xfrm>
            </p:spPr>
            <p:txBody>
              <a:bodyPr/>
              <a:lstStyle/>
              <a:p>
                <a:r>
                  <a:rPr lang="zh-CN" altLang="en-US" dirty="0" smtClean="0"/>
                  <a:t>给定图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𝑮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𝑽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，对于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  <m:r>
                      <a:rPr lang="en-US" altLang="zh-CN" b="1" i="1" smtClean="0">
                        <a:latin typeface="Cambria Math"/>
                      </a:rPr>
                      <m:t>⊆</m:t>
                    </m:r>
                    <m:r>
                      <a:rPr lang="en-US" altLang="zh-CN" b="1" i="1" smtClean="0">
                        <a:latin typeface="Cambria Math"/>
                      </a:rPr>
                      <m:t>𝑽</m:t>
                    </m:r>
                  </m:oMath>
                </a14:m>
                <a:r>
                  <a:rPr lang="zh-CN" altLang="en-US" dirty="0" smtClean="0"/>
                  <a:t>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中节点互不相连，则称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为独立集</a:t>
                </a:r>
                <a:r>
                  <a:rPr lang="en-US" altLang="zh-CN" dirty="0" smtClean="0"/>
                  <a:t>(independent set)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5255496" cy="2620888"/>
              </a:xfrm>
              <a:blipFill rotWithShape="0">
                <a:blip r:embed="rId2"/>
                <a:stretch>
                  <a:fillRect l="-696" t="-2331" r="-1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060" y="1628800"/>
            <a:ext cx="289341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195736" y="4077072"/>
                <a:ext cx="5400600" cy="141968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7030A0"/>
                    </a:solidFill>
                  </a:rPr>
                  <a:t>定理</a:t>
                </a:r>
                <a:endParaRPr lang="en-US" altLang="zh-CN" sz="2400" b="1" dirty="0" smtClean="0">
                  <a:solidFill>
                    <a:srgbClr val="7030A0"/>
                  </a:solidFill>
                </a:endParaRPr>
              </a:p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𝑮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节点数为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，边数为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</a:rPr>
                      <m:t>𝑮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有至少包含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𝟒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个节点的独立集。</a:t>
                </a:r>
                <a:endParaRPr lang="en-US" altLang="zh-CN" sz="24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077072"/>
                <a:ext cx="5400600" cy="1419684"/>
              </a:xfrm>
              <a:prstGeom prst="rect">
                <a:avLst/>
              </a:prstGeom>
              <a:blipFill rotWithShape="0">
                <a:blip r:embed="rId4"/>
                <a:stretch>
                  <a:fillRect l="-1575" t="-2542" r="-787" b="-296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71600" y="562117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随机选取一些节点？</a:t>
            </a:r>
            <a:endParaRPr lang="zh-CN" altLang="en-US" sz="2000" b="1" dirty="0"/>
          </a:p>
        </p:txBody>
      </p:sp>
      <p:sp>
        <p:nvSpPr>
          <p:cNvPr id="7" name="右箭头 6"/>
          <p:cNvSpPr/>
          <p:nvPr/>
        </p:nvSpPr>
        <p:spPr>
          <a:xfrm>
            <a:off x="3347864" y="5717287"/>
            <a:ext cx="432048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51920" y="5621178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若节点数多，则很有可能不是独立集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71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采样</a:t>
            </a:r>
            <a:r>
              <a:rPr lang="en-US" altLang="zh-CN" dirty="0" smtClean="0"/>
              <a:t>+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3356992"/>
                <a:ext cx="8153400" cy="2520280"/>
              </a:xfrm>
            </p:spPr>
            <p:txBody>
              <a:bodyPr/>
              <a:lstStyle/>
              <a:p>
                <a:r>
                  <a:rPr lang="zh-CN" altLang="en-US" dirty="0" smtClean="0"/>
                  <a:t>采样：以概率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𝒑</m:t>
                    </m:r>
                  </m:oMath>
                </a14:m>
                <a:r>
                  <a:rPr lang="zh-CN" altLang="en-US" dirty="0" smtClean="0"/>
                  <a:t>独立选取每个节点，构成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修改：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∀</m:t>
                    </m:r>
                    <m:r>
                      <a:rPr lang="en-US" altLang="zh-CN" b="1" i="1" smtClean="0">
                        <a:latin typeface="Cambria Math"/>
                      </a:rPr>
                      <m:t>𝒖𝒗</m:t>
                    </m:r>
                    <m:r>
                      <a:rPr lang="en-US" altLang="zh-CN" b="1" i="1" smtClean="0">
                        <a:latin typeface="Cambria Math"/>
                      </a:rPr>
                      <m:t>∈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</m:oMath>
                </a14:m>
                <a:r>
                  <a:rPr lang="zh-CN" altLang="en-US" dirty="0" smtClean="0"/>
                  <a:t>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𝒖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𝒗</m:t>
                    </m:r>
                    <m:r>
                      <a:rPr lang="en-US" altLang="zh-CN" b="1" i="1" smtClean="0">
                        <a:latin typeface="Cambria Math"/>
                      </a:rPr>
                      <m:t>∈</m:t>
                    </m:r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则从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中删除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𝒖</m:t>
                    </m:r>
                  </m:oMath>
                </a14:m>
                <a:r>
                  <a:rPr lang="zh-CN" altLang="en-US" dirty="0" smtClean="0"/>
                  <a:t>或者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𝒗</m:t>
                    </m:r>
                  </m:oMath>
                </a14:m>
                <a:r>
                  <a:rPr lang="zh-CN" altLang="en-US" dirty="0" smtClean="0"/>
                  <a:t>中的一个，得到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C00000"/>
                    </a:solidFill>
                  </a:rPr>
                  <a:t>为独立集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3356992"/>
                <a:ext cx="8153400" cy="2520280"/>
              </a:xfrm>
              <a:blipFill rotWithShape="0">
                <a:blip r:embed="rId2"/>
                <a:stretch>
                  <a:fillRect l="-449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619672" y="1628800"/>
                <a:ext cx="5544616" cy="141968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7030A0"/>
                    </a:solidFill>
                  </a:rPr>
                  <a:t>定理</a:t>
                </a:r>
                <a:endParaRPr lang="en-US" altLang="zh-CN" sz="2400" b="1" dirty="0" smtClean="0">
                  <a:solidFill>
                    <a:srgbClr val="7030A0"/>
                  </a:solidFill>
                </a:endParaRPr>
              </a:p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𝑮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节点数为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，边数为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</a:rPr>
                      <m:t>𝑮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有至少包含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𝟒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个节点的独立集。</a:t>
                </a:r>
                <a:endParaRPr lang="en-US" altLang="zh-CN" sz="24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628800"/>
                <a:ext cx="5544616" cy="1419684"/>
              </a:xfrm>
              <a:prstGeom prst="rect">
                <a:avLst/>
              </a:prstGeom>
              <a:blipFill rotWithShape="0">
                <a:blip r:embed="rId3"/>
                <a:stretch>
                  <a:fillRect l="-1645" t="-2542" b="-296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4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采样</a:t>
            </a:r>
            <a:r>
              <a:rPr lang="en-US" altLang="zh-CN" dirty="0" smtClean="0"/>
              <a:t>+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55576" y="1628800"/>
                <a:ext cx="8153400" cy="20162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 smtClean="0"/>
                  <a:t>采样：以概率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𝒑</m:t>
                    </m:r>
                  </m:oMath>
                </a14:m>
                <a:r>
                  <a:rPr lang="zh-CN" altLang="en-US" dirty="0" smtClean="0"/>
                  <a:t>独立选取每个节点，构成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修改：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∀</m:t>
                    </m:r>
                    <m:r>
                      <a:rPr lang="en-US" altLang="zh-CN" b="1" i="1" smtClean="0">
                        <a:latin typeface="Cambria Math"/>
                      </a:rPr>
                      <m:t>𝒖𝒗</m:t>
                    </m:r>
                    <m:r>
                      <a:rPr lang="en-US" altLang="zh-CN" b="1" i="1" smtClean="0">
                        <a:latin typeface="Cambria Math"/>
                      </a:rPr>
                      <m:t>∈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</m:oMath>
                </a14:m>
                <a:r>
                  <a:rPr lang="zh-CN" altLang="en-US" dirty="0" smtClean="0"/>
                  <a:t>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𝒖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𝒗</m:t>
                    </m:r>
                    <m:r>
                      <a:rPr lang="en-US" altLang="zh-CN" b="1" i="1" smtClean="0">
                        <a:latin typeface="Cambria Math"/>
                      </a:rPr>
                      <m:t>∈</m:t>
                    </m:r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则从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中删除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𝒖</m:t>
                    </m:r>
                  </m:oMath>
                </a14:m>
                <a:r>
                  <a:rPr lang="zh-CN" altLang="en-US" dirty="0" smtClean="0"/>
                  <a:t>或者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𝒗</m:t>
                    </m:r>
                  </m:oMath>
                </a14:m>
                <a:r>
                  <a:rPr lang="zh-CN" altLang="en-US" dirty="0" smtClean="0"/>
                  <a:t>中的一个，得到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C00000"/>
                    </a:solidFill>
                  </a:rPr>
                  <a:t>为独立集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55576" y="1628800"/>
                <a:ext cx="8153400" cy="2016224"/>
              </a:xfrm>
              <a:blipFill rotWithShape="0">
                <a:blip r:embed="rId2"/>
                <a:stretch>
                  <a:fillRect l="-449" t="-4834" b="-1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755576" y="3573016"/>
                <a:ext cx="8153400" cy="2520280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𝑺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𝒏𝒑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dirty="0" smtClean="0"/>
                  <a:t>中节点间边的数目</a:t>
                </a:r>
                <a:r>
                  <a:rPr lang="en-US" altLang="zh-CN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𝒎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|≥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𝑺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r>
                        <a:rPr lang="en-US" altLang="zh-CN" b="1" i="1" smtClean="0">
                          <a:latin typeface="Cambria Math"/>
                        </a:rPr>
                        <m:t>𝒀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  <a:ea typeface="Cambria Math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𝒏𝒑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𝒎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𝒑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𝟒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其中取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𝒑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Font typeface="Wingdings"/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73016"/>
                <a:ext cx="8153400" cy="2520280"/>
              </a:xfrm>
              <a:prstGeom prst="rect">
                <a:avLst/>
              </a:prstGeom>
              <a:blipFill rotWithShape="0">
                <a:blip r:embed="rId3"/>
                <a:stretch>
                  <a:fillRect l="-1421" b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98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抛一枚匀质硬币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dirty="0" smtClean="0"/>
                  <a:t>次，考虑出现至少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𝟑</m:t>
                    </m:r>
                    <m:r>
                      <a:rPr lang="en-US" altLang="zh-CN" b="1" i="1" smtClean="0">
                        <a:latin typeface="Cambria Math"/>
                      </a:rPr>
                      <m:t>𝒏</m:t>
                    </m:r>
                    <m:r>
                      <a:rPr lang="en-US" altLang="zh-CN" b="1" i="1" smtClean="0">
                        <a:latin typeface="Cambria Math"/>
                      </a:rPr>
                      <m:t>/</m:t>
                    </m:r>
                    <m:r>
                      <a:rPr lang="en-US" altLang="zh-CN" b="1" i="1" smtClean="0">
                        <a:latin typeface="Cambria Math"/>
                      </a:rPr>
                      <m:t>𝟒</m:t>
                    </m:r>
                  </m:oMath>
                </a14:m>
                <a:r>
                  <a:rPr lang="zh-CN" altLang="en-US" dirty="0" smtClean="0"/>
                  <a:t>次正面向上的概率。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zh-CN" altLang="en-US" dirty="0" smtClean="0"/>
                  <a:t> 正面向上的次数，则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𝑩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根据马尔可夫不等式，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𝟒</m:t>
                            </m:r>
                          </m:den>
                        </m:f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𝟒</m:t>
                            </m:r>
                          </m:den>
                        </m:f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𝟒</m:t>
                            </m:r>
                          </m:den>
                        </m:f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1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7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马尔可夫不等式的推广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 smtClean="0"/>
              <a:t>当我们对随机变量所知的只有其期望以及取值非负，则马尔可夫不等式给出了最好的尾部界（</a:t>
            </a:r>
            <a:r>
              <a:rPr lang="en-US" altLang="zh-CN" sz="2400" dirty="0" smtClean="0"/>
              <a:t>tail bound</a:t>
            </a:r>
            <a:r>
              <a:rPr lang="zh-CN" altLang="en-US" sz="2400" dirty="0" smtClean="0"/>
              <a:t>）。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zh-CN" altLang="en-US" sz="2400" dirty="0" smtClean="0"/>
              <a:t>马尔可夫不等式建立的界通常很弱，但它是建立其余界的一个有效工具。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79712" y="4221088"/>
                <a:ext cx="5760640" cy="1548501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sz="24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为随机变量，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zh-CN" altLang="en-US" sz="24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为取值非负的实函数，则对于任意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sz="24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𝑿</m:t>
                              </m:r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≥</m:t>
                          </m:r>
                          <m:r>
                            <a:rPr lang="en-US" altLang="zh-CN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𝑬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CN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𝒂</m:t>
                          </m:r>
                        </m:den>
                      </m:f>
                      <m:r>
                        <a:rPr lang="en-US" altLang="zh-CN" sz="2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21088"/>
                <a:ext cx="5760640" cy="1548501"/>
              </a:xfrm>
              <a:prstGeom prst="rect">
                <a:avLst/>
              </a:prstGeom>
              <a:blipFill rotWithShape="1">
                <a:blip r:embed="rId2"/>
                <a:stretch>
                  <a:fillRect l="-1582" t="-2724" r="-1371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46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方差的引入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766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例：有两批灯泡，其平均寿命都是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小时，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787400" y="2481089"/>
            <a:ext cx="6507163" cy="546100"/>
            <a:chOff x="768" y="2400"/>
            <a:chExt cx="4099" cy="344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864" y="2448"/>
              <a:ext cx="3984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768" y="2400"/>
            <a:ext cx="183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8" name="Equation" r:id="rId3" imgW="291973" imgH="545863" progId="Equation.3">
                    <p:embed/>
                  </p:oleObj>
                </mc:Choice>
                <mc:Fallback>
                  <p:oleObj name="Equation" r:id="rId3" imgW="291973" imgH="54586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400"/>
                          <a:ext cx="183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8"/>
            <p:cNvGraphicFramePr>
              <a:graphicFrameLocks noChangeAspect="1"/>
            </p:cNvGraphicFramePr>
            <p:nvPr/>
          </p:nvGraphicFramePr>
          <p:xfrm>
            <a:off x="4708" y="2548"/>
            <a:ext cx="159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9" name="Equation" r:id="rId5" imgW="253890" imgH="241195" progId="Equation.3">
                    <p:embed/>
                  </p:oleObj>
                </mc:Choice>
                <mc:Fallback>
                  <p:oleObj name="Equation" r:id="rId5" imgW="253890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8" y="2548"/>
                          <a:ext cx="159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2566988" y="2449339"/>
            <a:ext cx="2819400" cy="201612"/>
            <a:chOff x="1728" y="2556"/>
            <a:chExt cx="2143" cy="127"/>
          </a:xfrm>
        </p:grpSpPr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1728" y="2556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" name="Equation" r:id="rId7" imgW="203024" imgH="203024" progId="Equation.3">
                    <p:embed/>
                  </p:oleObj>
                </mc:Choice>
                <mc:Fallback>
                  <p:oleObj name="Equation" r:id="rId7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556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1"/>
            <p:cNvGraphicFramePr>
              <a:graphicFrameLocks noChangeAspect="1"/>
            </p:cNvGraphicFramePr>
            <p:nvPr/>
          </p:nvGraphicFramePr>
          <p:xfrm>
            <a:off x="3072" y="2556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1" name="Equation" r:id="rId9" imgW="203024" imgH="203024" progId="Equation.3">
                    <p:embed/>
                  </p:oleObj>
                </mc:Choice>
                <mc:Fallback>
                  <p:oleObj name="Equation" r:id="rId9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556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2"/>
            <p:cNvGraphicFramePr>
              <a:graphicFrameLocks noChangeAspect="1"/>
            </p:cNvGraphicFramePr>
            <p:nvPr/>
          </p:nvGraphicFramePr>
          <p:xfrm>
            <a:off x="3216" y="2556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2" name="Equation" r:id="rId10" imgW="203024" imgH="203024" progId="Equation.3">
                    <p:embed/>
                  </p:oleObj>
                </mc:Choice>
                <mc:Fallback>
                  <p:oleObj name="Equation" r:id="rId10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2556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3"/>
            <p:cNvGraphicFramePr>
              <a:graphicFrameLocks noChangeAspect="1"/>
            </p:cNvGraphicFramePr>
            <p:nvPr/>
          </p:nvGraphicFramePr>
          <p:xfrm>
            <a:off x="3744" y="2556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3" name="Equation" r:id="rId11" imgW="203024" imgH="203024" progId="Equation.DSMT4">
                    <p:embed/>
                  </p:oleObj>
                </mc:Choice>
                <mc:Fallback>
                  <p:oleObj name="Equation" r:id="rId11" imgW="203024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2556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4"/>
            <p:cNvGraphicFramePr>
              <a:graphicFrameLocks noChangeAspect="1"/>
            </p:cNvGraphicFramePr>
            <p:nvPr/>
          </p:nvGraphicFramePr>
          <p:xfrm>
            <a:off x="1968" y="2556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" name="Equation" r:id="rId12" imgW="203024" imgH="203024" progId="Equation.3">
                    <p:embed/>
                  </p:oleObj>
                </mc:Choice>
                <mc:Fallback>
                  <p:oleObj name="Equation" r:id="rId12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556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5"/>
            <p:cNvGraphicFramePr>
              <a:graphicFrameLocks noChangeAspect="1"/>
            </p:cNvGraphicFramePr>
            <p:nvPr/>
          </p:nvGraphicFramePr>
          <p:xfrm>
            <a:off x="2256" y="2556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5" name="Equation" r:id="rId13" imgW="203024" imgH="203024" progId="Equation.3">
                    <p:embed/>
                  </p:oleObj>
                </mc:Choice>
                <mc:Fallback>
                  <p:oleObj name="Equation" r:id="rId13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556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6"/>
            <p:cNvGraphicFramePr>
              <a:graphicFrameLocks noChangeAspect="1"/>
            </p:cNvGraphicFramePr>
            <p:nvPr/>
          </p:nvGraphicFramePr>
          <p:xfrm>
            <a:off x="2448" y="2556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6" name="Equation" r:id="rId14" imgW="203024" imgH="203024" progId="Equation.3">
                    <p:embed/>
                  </p:oleObj>
                </mc:Choice>
                <mc:Fallback>
                  <p:oleObj name="Equation" r:id="rId14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556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7"/>
            <p:cNvGraphicFramePr>
              <a:graphicFrameLocks noChangeAspect="1"/>
            </p:cNvGraphicFramePr>
            <p:nvPr/>
          </p:nvGraphicFramePr>
          <p:xfrm>
            <a:off x="3504" y="2556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" name="Equation" r:id="rId15" imgW="203024" imgH="203024" progId="Equation.3">
                    <p:embed/>
                  </p:oleObj>
                </mc:Choice>
                <mc:Fallback>
                  <p:oleObj name="Equation" r:id="rId15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2556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755650" y="3581226"/>
            <a:ext cx="6494463" cy="533400"/>
            <a:chOff x="768" y="3360"/>
            <a:chExt cx="4091" cy="336"/>
          </a:xfrm>
        </p:grpSpPr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856" y="3428"/>
              <a:ext cx="3984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" name="Object 20"/>
            <p:cNvGraphicFramePr>
              <a:graphicFrameLocks noChangeAspect="1"/>
            </p:cNvGraphicFramePr>
            <p:nvPr/>
          </p:nvGraphicFramePr>
          <p:xfrm>
            <a:off x="768" y="3360"/>
            <a:ext cx="17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8" name="Equation" r:id="rId16" imgW="291973" imgH="545863" progId="Equation.3">
                    <p:embed/>
                  </p:oleObj>
                </mc:Choice>
                <mc:Fallback>
                  <p:oleObj name="Equation" r:id="rId16" imgW="291973" imgH="54586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3360"/>
                          <a:ext cx="17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1"/>
            <p:cNvGraphicFramePr>
              <a:graphicFrameLocks noChangeAspect="1"/>
            </p:cNvGraphicFramePr>
            <p:nvPr/>
          </p:nvGraphicFramePr>
          <p:xfrm>
            <a:off x="4700" y="3528"/>
            <a:ext cx="159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9" name="Equation" r:id="rId17" imgW="253890" imgH="241195" progId="Equation.3">
                    <p:embed/>
                  </p:oleObj>
                </mc:Choice>
                <mc:Fallback>
                  <p:oleObj name="Equation" r:id="rId17" imgW="253890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0" y="3528"/>
                          <a:ext cx="159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2"/>
          <p:cNvGrpSpPr>
            <a:grpSpLocks/>
          </p:cNvGrpSpPr>
          <p:nvPr/>
        </p:nvGrpSpPr>
        <p:grpSpPr bwMode="auto">
          <a:xfrm>
            <a:off x="1485900" y="3573289"/>
            <a:ext cx="5307013" cy="201612"/>
            <a:chOff x="1152" y="3268"/>
            <a:chExt cx="3343" cy="127"/>
          </a:xfrm>
        </p:grpSpPr>
        <p:graphicFrame>
          <p:nvGraphicFramePr>
            <p:cNvPr id="23" name="Object 23"/>
            <p:cNvGraphicFramePr>
              <a:graphicFrameLocks noChangeAspect="1"/>
            </p:cNvGraphicFramePr>
            <p:nvPr/>
          </p:nvGraphicFramePr>
          <p:xfrm>
            <a:off x="3216" y="3268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0" name="Equation" r:id="rId18" imgW="203024" imgH="203024" progId="Equation.3">
                    <p:embed/>
                  </p:oleObj>
                </mc:Choice>
                <mc:Fallback>
                  <p:oleObj name="Equation" r:id="rId18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268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4"/>
            <p:cNvGraphicFramePr>
              <a:graphicFrameLocks noChangeAspect="1"/>
            </p:cNvGraphicFramePr>
            <p:nvPr/>
          </p:nvGraphicFramePr>
          <p:xfrm>
            <a:off x="3744" y="3268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" name="Equation" r:id="rId19" imgW="203024" imgH="203024" progId="Equation.3">
                    <p:embed/>
                  </p:oleObj>
                </mc:Choice>
                <mc:Fallback>
                  <p:oleObj name="Equation" r:id="rId19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268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5"/>
            <p:cNvGraphicFramePr>
              <a:graphicFrameLocks noChangeAspect="1"/>
            </p:cNvGraphicFramePr>
            <p:nvPr/>
          </p:nvGraphicFramePr>
          <p:xfrm>
            <a:off x="4128" y="3268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2" name="Equation" r:id="rId20" imgW="203024" imgH="203024" progId="Equation.3">
                    <p:embed/>
                  </p:oleObj>
                </mc:Choice>
                <mc:Fallback>
                  <p:oleObj name="Equation" r:id="rId20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268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6"/>
            <p:cNvGraphicFramePr>
              <a:graphicFrameLocks noChangeAspect="1"/>
            </p:cNvGraphicFramePr>
            <p:nvPr/>
          </p:nvGraphicFramePr>
          <p:xfrm>
            <a:off x="4368" y="3268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3" name="Equation" r:id="rId21" imgW="203024" imgH="203024" progId="Equation.3">
                    <p:embed/>
                  </p:oleObj>
                </mc:Choice>
                <mc:Fallback>
                  <p:oleObj name="Equation" r:id="rId21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3268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7"/>
            <p:cNvGraphicFramePr>
              <a:graphicFrameLocks noChangeAspect="1"/>
            </p:cNvGraphicFramePr>
            <p:nvPr/>
          </p:nvGraphicFramePr>
          <p:xfrm>
            <a:off x="1872" y="3268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4" name="Equation" r:id="rId22" imgW="203024" imgH="203024" progId="Equation.3">
                    <p:embed/>
                  </p:oleObj>
                </mc:Choice>
                <mc:Fallback>
                  <p:oleObj name="Equation" r:id="rId22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268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8"/>
            <p:cNvGraphicFramePr>
              <a:graphicFrameLocks noChangeAspect="1"/>
            </p:cNvGraphicFramePr>
            <p:nvPr/>
          </p:nvGraphicFramePr>
          <p:xfrm>
            <a:off x="1584" y="3268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5" name="Equation" r:id="rId23" imgW="203024" imgH="203024" progId="Equation.3">
                    <p:embed/>
                  </p:oleObj>
                </mc:Choice>
                <mc:Fallback>
                  <p:oleObj name="Equation" r:id="rId23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3268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9"/>
            <p:cNvGraphicFramePr>
              <a:graphicFrameLocks noChangeAspect="1"/>
            </p:cNvGraphicFramePr>
            <p:nvPr/>
          </p:nvGraphicFramePr>
          <p:xfrm>
            <a:off x="1296" y="3268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6" name="Equation" r:id="rId24" imgW="203024" imgH="203024" progId="Equation.3">
                    <p:embed/>
                  </p:oleObj>
                </mc:Choice>
                <mc:Fallback>
                  <p:oleObj name="Equation" r:id="rId24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268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30"/>
            <p:cNvGraphicFramePr>
              <a:graphicFrameLocks noChangeAspect="1"/>
            </p:cNvGraphicFramePr>
            <p:nvPr/>
          </p:nvGraphicFramePr>
          <p:xfrm>
            <a:off x="1152" y="3268"/>
            <a:ext cx="127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7" name="Equation" r:id="rId25" imgW="203024" imgH="203024" progId="Equation.3">
                    <p:embed/>
                  </p:oleObj>
                </mc:Choice>
                <mc:Fallback>
                  <p:oleObj name="Equation" r:id="rId25" imgW="203024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268"/>
                          <a:ext cx="127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31"/>
          <p:cNvGrpSpPr>
            <a:grpSpLocks/>
          </p:cNvGrpSpPr>
          <p:nvPr/>
        </p:nvGrpSpPr>
        <p:grpSpPr bwMode="auto">
          <a:xfrm>
            <a:off x="3606800" y="2431876"/>
            <a:ext cx="723900" cy="581025"/>
            <a:chOff x="2544" y="2534"/>
            <a:chExt cx="456" cy="366"/>
          </a:xfrm>
        </p:grpSpPr>
        <p:graphicFrame>
          <p:nvGraphicFramePr>
            <p:cNvPr id="32" name="Object 32"/>
            <p:cNvGraphicFramePr>
              <a:graphicFrameLocks noChangeAspect="1"/>
            </p:cNvGraphicFramePr>
            <p:nvPr/>
          </p:nvGraphicFramePr>
          <p:xfrm>
            <a:off x="2688" y="2534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8" name="Equation" r:id="rId26" imgW="171471" imgH="171450" progId="Equation.3">
                    <p:embed/>
                  </p:oleObj>
                </mc:Choice>
                <mc:Fallback>
                  <p:oleObj name="Equation" r:id="rId26" imgW="171471" imgH="17145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534"/>
                          <a:ext cx="144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505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3"/>
            <p:cNvGraphicFramePr>
              <a:graphicFrameLocks noChangeAspect="1"/>
            </p:cNvGraphicFramePr>
            <p:nvPr/>
          </p:nvGraphicFramePr>
          <p:xfrm>
            <a:off x="2544" y="2700"/>
            <a:ext cx="45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" name="Equation" r:id="rId28" imgW="723586" imgH="317362" progId="Equation.3">
                    <p:embed/>
                  </p:oleObj>
                </mc:Choice>
                <mc:Fallback>
                  <p:oleObj name="Equation" r:id="rId28" imgW="723586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2700"/>
                          <a:ext cx="45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34"/>
          <p:cNvGrpSpPr>
            <a:grpSpLocks/>
          </p:cNvGrpSpPr>
          <p:nvPr/>
        </p:nvGrpSpPr>
        <p:grpSpPr bwMode="auto">
          <a:xfrm>
            <a:off x="3606800" y="3570114"/>
            <a:ext cx="723900" cy="573087"/>
            <a:chOff x="2544" y="3251"/>
            <a:chExt cx="456" cy="361"/>
          </a:xfrm>
        </p:grpSpPr>
        <p:graphicFrame>
          <p:nvGraphicFramePr>
            <p:cNvPr id="35" name="Object 35"/>
            <p:cNvGraphicFramePr>
              <a:graphicFrameLocks noChangeAspect="1"/>
            </p:cNvGraphicFramePr>
            <p:nvPr/>
          </p:nvGraphicFramePr>
          <p:xfrm>
            <a:off x="2688" y="3251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0" name="Equation" r:id="rId30" imgW="180922" imgH="180900" progId="Equation.3">
                    <p:embed/>
                  </p:oleObj>
                </mc:Choice>
                <mc:Fallback>
                  <p:oleObj name="Equation" r:id="rId30" imgW="180922" imgH="180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3251"/>
                          <a:ext cx="144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505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6"/>
            <p:cNvGraphicFramePr>
              <a:graphicFrameLocks noChangeAspect="1"/>
            </p:cNvGraphicFramePr>
            <p:nvPr/>
          </p:nvGraphicFramePr>
          <p:xfrm>
            <a:off x="2544" y="3412"/>
            <a:ext cx="45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1" name="Equation" r:id="rId32" imgW="723586" imgH="317362" progId="Equation.3">
                    <p:embed/>
                  </p:oleObj>
                </mc:Choice>
                <mc:Fallback>
                  <p:oleObj name="Equation" r:id="rId32" imgW="723586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3412"/>
                          <a:ext cx="45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Text Box 47"/>
          <p:cNvSpPr txBox="1">
            <a:spLocks noChangeArrowheads="1"/>
          </p:cNvSpPr>
          <p:nvPr/>
        </p:nvSpPr>
        <p:spPr bwMode="auto">
          <a:xfrm>
            <a:off x="7596188" y="2204864"/>
            <a:ext cx="996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DE32D6"/>
                </a:solidFill>
              </a:rPr>
              <a:t>集中</a:t>
            </a:r>
          </a:p>
        </p:txBody>
      </p:sp>
      <p:sp>
        <p:nvSpPr>
          <p:cNvPr id="38" name="Text Box 48"/>
          <p:cNvSpPr txBox="1">
            <a:spLocks noChangeArrowheads="1"/>
          </p:cNvSpPr>
          <p:nvPr/>
        </p:nvSpPr>
        <p:spPr bwMode="auto">
          <a:xfrm>
            <a:off x="7678738" y="3357389"/>
            <a:ext cx="996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DE32D6"/>
                </a:solidFill>
              </a:rPr>
              <a:t>分散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14800" y="29750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1" name="内容占位符 2"/>
          <p:cNvSpPr txBox="1">
            <a:spLocks/>
          </p:cNvSpPr>
          <p:nvPr/>
        </p:nvSpPr>
        <p:spPr>
          <a:xfrm>
            <a:off x="611560" y="4840560"/>
            <a:ext cx="6840760" cy="6766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zh-CN" altLang="en-US" dirty="0" smtClean="0"/>
              <a:t>用</a:t>
            </a:r>
            <a:r>
              <a:rPr lang="zh-CN" altLang="en-US" dirty="0" smtClean="0">
                <a:solidFill>
                  <a:srgbClr val="FF0000"/>
                </a:solidFill>
              </a:rPr>
              <a:t>方差</a:t>
            </a:r>
            <a:r>
              <a:rPr lang="zh-CN" altLang="en-US" dirty="0" smtClean="0"/>
              <a:t>来反映随机变量取值的离散程度。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4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7" grpId="0"/>
      <p:bldP spid="38" grpId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方差的引入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36712"/>
            <a:ext cx="5896644" cy="147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49" y="3262142"/>
            <a:ext cx="5380769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11760" y="4725144"/>
                <a:ext cx="5040560" cy="1101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/>
                  <a:t>用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3200" b="0" i="1" smtClean="0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3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3200" dirty="0" smtClean="0"/>
                  <a:t>定义</a:t>
                </a:r>
                <a:endParaRPr lang="en-US" altLang="zh-CN" sz="3200" dirty="0" smtClean="0"/>
              </a:p>
              <a:p>
                <a:r>
                  <a:rPr lang="zh-CN" altLang="en-US" sz="3200" dirty="0" smtClean="0"/>
                  <a:t>离散型随机变量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sz="3200" dirty="0" smtClean="0"/>
                  <a:t>的方差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725144"/>
                <a:ext cx="5040560" cy="1101135"/>
              </a:xfrm>
              <a:prstGeom prst="rect">
                <a:avLst/>
              </a:prstGeom>
              <a:blipFill rotWithShape="1">
                <a:blip r:embed="rId4"/>
                <a:stretch>
                  <a:fillRect l="-3148" t="-6077" b="-16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9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方差的定义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是一个随机变量，若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𝑿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𝑬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存在，则称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𝑿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𝑬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方差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(variance)</a:t>
                </a:r>
                <a:r>
                  <a:rPr lang="zh-CN" altLang="en-US" dirty="0" smtClean="0"/>
                  <a:t>，记为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或者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/>
                      </a:rPr>
                      <m:t>𝐕𝐚𝐫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dirty="0" smtClean="0"/>
                  <a:t>，即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0" smtClean="0">
                        <a:latin typeface="Cambria Math"/>
                      </a:rPr>
                      <m:t>𝐕𝐚𝐫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𝑿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𝑬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</a:p>
              <a:p>
                <a:pPr marL="0" indent="0" algn="ctr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称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𝑫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</m:e>
                        </m:d>
                      </m:e>
                    </m:rad>
                  </m:oMath>
                </a14:m>
                <a:r>
                  <a:rPr lang="zh-CN" altLang="en-US" dirty="0" smtClean="0"/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标准差</a:t>
                </a:r>
                <a:r>
                  <a:rPr lang="zh-CN" altLang="en-US" dirty="0" smtClean="0"/>
                  <a:t>或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均方差（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standard deviation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dirty="0" smtClean="0"/>
                  <a:t>，记为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𝝈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.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35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方差的简便计算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3140968"/>
            <a:ext cx="791000" cy="5760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证：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5776" y="1772816"/>
                <a:ext cx="4032448" cy="578685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𝑬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8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772816"/>
                <a:ext cx="4032448" cy="5786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03648" y="3140968"/>
                <a:ext cx="6552728" cy="1812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/>
                            </a:rPr>
                            <m:t>−2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−2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⋅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140968"/>
                <a:ext cx="6552728" cy="18120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3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7330</TotalTime>
  <Words>1035</Words>
  <Application>Microsoft Office PowerPoint</Application>
  <PresentationFormat>全屏显示(4:3)</PresentationFormat>
  <Paragraphs>274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Tw Cen MT</vt:lpstr>
      <vt:lpstr>华文仿宋</vt:lpstr>
      <vt:lpstr>宋体</vt:lpstr>
      <vt:lpstr>Calibri</vt:lpstr>
      <vt:lpstr>Cambria Math</vt:lpstr>
      <vt:lpstr>Times New Roman</vt:lpstr>
      <vt:lpstr>Wingdings</vt:lpstr>
      <vt:lpstr>Wingdings 2</vt:lpstr>
      <vt:lpstr>中性</vt:lpstr>
      <vt:lpstr>Equation</vt:lpstr>
      <vt:lpstr>方差</vt:lpstr>
      <vt:lpstr>克服均值/期望的局限</vt:lpstr>
      <vt:lpstr>马尔可夫不等式</vt:lpstr>
      <vt:lpstr>例</vt:lpstr>
      <vt:lpstr>马尔可夫不等式的推广</vt:lpstr>
      <vt:lpstr>方差的引入</vt:lpstr>
      <vt:lpstr>方差的引入</vt:lpstr>
      <vt:lpstr>方差的定义</vt:lpstr>
      <vt:lpstr>方差的简便计算</vt:lpstr>
      <vt:lpstr>例</vt:lpstr>
      <vt:lpstr>方差的性质</vt:lpstr>
      <vt:lpstr>协方差</vt:lpstr>
      <vt:lpstr>协方差的基本性质</vt:lpstr>
      <vt:lpstr>协方差的性质</vt:lpstr>
      <vt:lpstr>随机变量和的方差</vt:lpstr>
      <vt:lpstr>切比雪夫(Chebyshev)不等式</vt:lpstr>
      <vt:lpstr>例</vt:lpstr>
      <vt:lpstr>切比雪夫不等式的应用</vt:lpstr>
      <vt:lpstr>典型离散分布的方差</vt:lpstr>
      <vt:lpstr>典型离散分布的方差</vt:lpstr>
      <vt:lpstr>PowerPoint 演示文稿</vt:lpstr>
      <vt:lpstr>PowerPoint 演示文稿</vt:lpstr>
      <vt:lpstr>PowerPoint 演示文稿</vt:lpstr>
      <vt:lpstr>概率化方法</vt:lpstr>
      <vt:lpstr>概率化方法(Probabilistic Method)</vt:lpstr>
      <vt:lpstr>概率化方法(Probabilistic Method)</vt:lpstr>
      <vt:lpstr>Ramsey数</vt:lpstr>
      <vt:lpstr>R(k,k)的一个下界</vt:lpstr>
      <vt:lpstr>竞赛图</vt:lpstr>
      <vt:lpstr>k矛盾的竞赛图的存在性</vt:lpstr>
      <vt:lpstr>期望论证</vt:lpstr>
      <vt:lpstr>竞赛图中的哈密尔顿路径</vt:lpstr>
      <vt:lpstr>竞赛图中的哈密尔顿路径</vt:lpstr>
      <vt:lpstr>独立集</vt:lpstr>
      <vt:lpstr>采样+修改</vt:lpstr>
      <vt:lpstr>采样+修改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唐斌</dc:creator>
  <cp:lastModifiedBy>唐斌</cp:lastModifiedBy>
  <cp:revision>386</cp:revision>
  <dcterms:created xsi:type="dcterms:W3CDTF">2016-02-22T01:45:17Z</dcterms:created>
  <dcterms:modified xsi:type="dcterms:W3CDTF">2017-10-11T04:08:10Z</dcterms:modified>
</cp:coreProperties>
</file>